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61" r:id="rId4"/>
    <p:sldId id="263" r:id="rId5"/>
    <p:sldId id="266" r:id="rId6"/>
    <p:sldId id="385" r:id="rId7"/>
    <p:sldId id="389" r:id="rId8"/>
    <p:sldId id="390" r:id="rId9"/>
    <p:sldId id="392" r:id="rId10"/>
    <p:sldId id="395" r:id="rId11"/>
    <p:sldId id="278" r:id="rId12"/>
    <p:sldId id="288" r:id="rId13"/>
    <p:sldId id="289" r:id="rId14"/>
    <p:sldId id="290" r:id="rId15"/>
    <p:sldId id="291" r:id="rId16"/>
    <p:sldId id="293" r:id="rId17"/>
    <p:sldId id="294" r:id="rId18"/>
    <p:sldId id="402" r:id="rId19"/>
    <p:sldId id="403" r:id="rId20"/>
    <p:sldId id="295" r:id="rId21"/>
    <p:sldId id="296" r:id="rId22"/>
    <p:sldId id="297" r:id="rId23"/>
    <p:sldId id="404" r:id="rId24"/>
    <p:sldId id="405" r:id="rId25"/>
    <p:sldId id="406" r:id="rId26"/>
    <p:sldId id="307" r:id="rId27"/>
    <p:sldId id="308" r:id="rId28"/>
    <p:sldId id="407" r:id="rId29"/>
    <p:sldId id="411" r:id="rId30"/>
    <p:sldId id="322" r:id="rId31"/>
    <p:sldId id="413" r:id="rId32"/>
    <p:sldId id="414" r:id="rId33"/>
    <p:sldId id="415" r:id="rId34"/>
    <p:sldId id="416" r:id="rId35"/>
    <p:sldId id="417" r:id="rId36"/>
    <p:sldId id="326" r:id="rId37"/>
    <p:sldId id="418" r:id="rId38"/>
    <p:sldId id="328" r:id="rId39"/>
    <p:sldId id="330" r:id="rId40"/>
    <p:sldId id="422" r:id="rId41"/>
    <p:sldId id="421" r:id="rId42"/>
    <p:sldId id="333" r:id="rId43"/>
    <p:sldId id="339" r:id="rId44"/>
    <p:sldId id="340" r:id="rId45"/>
    <p:sldId id="341" r:id="rId46"/>
    <p:sldId id="428" r:id="rId47"/>
    <p:sldId id="429" r:id="rId48"/>
    <p:sldId id="362" r:id="rId49"/>
    <p:sldId id="363" r:id="rId50"/>
    <p:sldId id="365" r:id="rId51"/>
    <p:sldId id="366" r:id="rId52"/>
    <p:sldId id="367" r:id="rId53"/>
    <p:sldId id="368" r:id="rId54"/>
    <p:sldId id="430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4546A"/>
    <a:srgbClr val="8B2F0F"/>
    <a:srgbClr val="582808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6374" autoAdjust="0"/>
  </p:normalViewPr>
  <p:slideViewPr>
    <p:cSldViewPr snapToGrid="0">
      <p:cViewPr varScale="1">
        <p:scale>
          <a:sx n="90" d="100"/>
          <a:sy n="90" d="100"/>
        </p:scale>
        <p:origin x="-37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C22C1-5473-4212-9D8D-0CDA35FBA086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1A43E-1459-48E5-B739-E321D5E943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3734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DB46D4-FF27-E394-0228-40B3AB5F9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D2C5587-BAEE-8707-992D-5AB8E79A5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0F869C-9B8C-2849-4BFA-418013113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5E3785-793B-CECE-13A4-2FEF25AAE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5BF680-C3AF-8505-B9A7-E21B6DF6E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333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849BB0-CAD7-5887-564E-2350360CC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6027AC-32BF-056D-3704-2009D65E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9DBD77-CCBF-36FF-C285-943F009C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33FDADB-C87E-AAF3-9E54-0740239C2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807BD4-7576-BE8D-9251-0010DF8C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232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6B4E0B-73FC-8EA1-0E27-24CB45A6D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C3D9DB4-E270-1A23-40C7-0E4879973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D2DE4A3-1AF4-6D21-8AD2-4419068EF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BA9D5A1-470A-E613-EF5B-A43ABA233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73F0BC-26D6-AD83-DCB7-EAB13D7E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484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78B2F1-832B-E57D-E929-61EE68E1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66CA7E-E10C-742F-95E3-03B34EFA0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C2BA9DE-50F0-7A2B-EB9A-4E13B79AF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EDD6D3B-DCD9-1F36-40C1-912673E6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76FC43E-C73B-CA02-852B-ED0F54D7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464C01E-660C-DAFB-4ED1-610DA9547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0609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BC3747-BB96-1826-2F60-58ED2564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1FF1085-B1DF-9BCD-95CA-4E91ED802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BEAD6BC-BC27-C98E-ADB7-1A2743B95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6A4FB1B-4F46-2CFC-B8DB-8F6F5DD13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F1025B1-A26E-2118-7188-97F4DA0AE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AA6B55C-6BE0-D72D-349F-4D73D0FCA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ABB0DA1-66F7-EEF1-B811-EAF4352C5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DAAB9ED-4646-3CF4-0126-2F6D791AA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471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786511-B003-1A1E-5B81-10A57AFC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50D2674-6815-68F7-AF35-99B61B8F8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4668A12-5081-7C85-4AE4-4F38A006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79683FA-0B7D-1540-59D9-247E3C41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214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5FBDB2F-6A3B-4706-E6FE-B94224374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02DA165-4B47-A080-9BAB-B58F17E10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3E5C319-1A19-933B-DA85-BCB7F8CF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6912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F3DFF0-46E9-91FD-BDD0-E33EBEB14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4EFC29-E009-CA83-25E9-859DF3FFE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7D4B034-3139-E8A9-4A01-6C9B0BC64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278A52-5C7B-A5F8-AB4F-280F46615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703397E-369E-E662-6FBF-A20121D63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3988497-F980-DD67-7C4F-40B5429F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943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95BC25-4CCE-E7EA-8863-9D24DE4C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8BD6842-1BF4-A007-23F0-5A08B3305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3A524A8-E29A-5559-4FBA-104F52957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D5D277B-5709-AA58-AC86-D8436DCA8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7ECE90-8DEA-5EDA-67E2-FA4D998A6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AC7C4A-8F6B-928F-97F9-C19D16B2A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1973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A775B83-8E30-9D6A-FA49-68B5D2D8F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B33BB6D-3C6A-0E25-B9B4-4DD37BFC4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CA7C34E-BC89-83FD-EACF-BE1DC50A6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2C858D-1649-49E4-34EA-500D0E4BE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F04F508-CA32-177D-CEC3-7C2150D7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485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7701A7F-C71B-53D9-623D-671C63DB0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0CC0BCB-C15B-B687-9EC1-689DD353C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C98945-3BB7-9979-881F-1BC3FAC3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6548C7B-8176-68ED-1422-4FEE3153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C34F69D-6672-0E7D-81EA-6FACDA58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987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A5E1F8-521B-2DF7-861D-7BB59CB14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EDDCC4-4EAF-9B8A-C4DB-071CD8E2F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751B09D-7ED9-7E91-384B-551C13644F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C89F-6157-4661-9B8F-5EE2B230419F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BD7FD6-A446-9A92-DB32-04A0C2E67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1B949A-70AF-F585-EB0A-65EA1813E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021B8-2B95-4EEF-8E3F-DD471E9457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882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928662" y="1083733"/>
            <a:ext cx="9967938" cy="445346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«Бюджет для граждан»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по исполнению бюджета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Виллозского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городского поселения за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2024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год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7428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1138A08-0058-F1FC-B8E2-EFD95D782E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" t="19724" r="30243" b="2959"/>
          <a:stretch/>
        </p:blipFill>
        <p:spPr>
          <a:xfrm>
            <a:off x="814753" y="1149570"/>
            <a:ext cx="4476338" cy="49014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0DCE327-54AE-76C0-EB7E-1F42295590E7}"/>
              </a:ext>
            </a:extLst>
          </p:cNvPr>
          <p:cNvSpPr txBox="1"/>
          <p:nvPr/>
        </p:nvSpPr>
        <p:spPr>
          <a:xfrm>
            <a:off x="753605" y="6110058"/>
            <a:ext cx="4580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Виллозское городское поселение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1373769-F4EA-9E3D-233E-EA3A567A17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4254" y="1389910"/>
            <a:ext cx="6294582" cy="407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187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364747B-3D35-BD2F-65C4-F5ADE3510AA9}"/>
              </a:ext>
            </a:extLst>
          </p:cNvPr>
          <p:cNvSpPr txBox="1"/>
          <p:nvPr/>
        </p:nvSpPr>
        <p:spPr>
          <a:xfrm>
            <a:off x="-1324060" y="134633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8B2F0F"/>
                </a:solidFill>
                <a:latin typeface="Arial Black" panose="020B0A04020102020204" pitchFamily="34" charset="0"/>
              </a:rPr>
              <a:t>3</a:t>
            </a:r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. ДОХОДЫ БЮДЖЕТА: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A582027-F659-8CC7-B47F-D691CA6492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4523" y="638597"/>
            <a:ext cx="9171160" cy="599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626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428EB2A-DB7C-4E1E-48C7-6EFEFC7C4A11}"/>
              </a:ext>
            </a:extLst>
          </p:cNvPr>
          <p:cNvSpPr txBox="1"/>
          <p:nvPr/>
        </p:nvSpPr>
        <p:spPr>
          <a:xfrm>
            <a:off x="-1251634" y="172073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4. РАСХОДЫ БЮДЖЕТА: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33BEC16-E705-1B3D-ADCF-9EB33E874AC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2381" y="541405"/>
            <a:ext cx="9269501" cy="60563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B36546-9AE3-EFA3-BDEA-20E997F16AA3}"/>
              </a:ext>
            </a:extLst>
          </p:cNvPr>
          <p:cNvSpPr txBox="1"/>
          <p:nvPr/>
        </p:nvSpPr>
        <p:spPr>
          <a:xfrm>
            <a:off x="1266918" y="5683504"/>
            <a:ext cx="54447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ПО РАСХОДАМ БЮДЖЕТ ИСПОЛНЕН НА </a:t>
            </a:r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725 075, 4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(89,2%)</a:t>
            </a:r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ТЫС. РУБЛЕЙ </a:t>
            </a:r>
          </a:p>
        </p:txBody>
      </p:sp>
    </p:spTree>
    <p:extLst>
      <p:ext uri="{BB962C8B-B14F-4D97-AF65-F5344CB8AC3E}">
        <p14:creationId xmlns:p14="http://schemas.microsoft.com/office/powerpoint/2010/main" xmlns="" val="41591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4C69CE9-9E29-D5C3-DFA8-87D87C9F3821}"/>
              </a:ext>
            </a:extLst>
          </p:cNvPr>
          <p:cNvSpPr txBox="1"/>
          <p:nvPr/>
        </p:nvSpPr>
        <p:spPr>
          <a:xfrm>
            <a:off x="-2093607" y="617677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7. ДОРОГИ: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B7E095C-DAF9-080C-2B3C-C25CD875435E}"/>
              </a:ext>
            </a:extLst>
          </p:cNvPr>
          <p:cNvSpPr txBox="1"/>
          <p:nvPr/>
        </p:nvSpPr>
        <p:spPr>
          <a:xfrm>
            <a:off x="1046476" y="1123928"/>
            <a:ext cx="77625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Муниципальная программа </a:t>
            </a:r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"Строительство, капитальный ремонт, ремонт и содержание автомобильных дорог общего пользования местного значения в населенных пунктах муниципального образования Виллозское городское поселение Ломоносовского муниципального района Ленинградской области»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482E3EE-75DE-5F5B-CF2D-748EBF977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713557" y="0"/>
            <a:ext cx="448717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80AC593-CF28-CCED-F04A-77E3E0C56378}"/>
              </a:ext>
            </a:extLst>
          </p:cNvPr>
          <p:cNvSpPr txBox="1"/>
          <p:nvPr/>
        </p:nvSpPr>
        <p:spPr>
          <a:xfrm>
            <a:off x="1960453" y="3443838"/>
            <a:ext cx="70024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ПО ДАННОЙ ПРОГРАММЕ РАСХОДЫ СОСТАВИЛИ </a:t>
            </a:r>
          </a:p>
          <a:p>
            <a:r>
              <a:rPr lang="ru-RU" sz="2400" dirty="0">
                <a:solidFill>
                  <a:srgbClr val="8B2F0F"/>
                </a:solidFill>
                <a:latin typeface="Arial Black" panose="020B0A04020102020204" pitchFamily="34" charset="0"/>
              </a:rPr>
              <a:t>38 134,2 </a:t>
            </a:r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ТЫС. РУБ.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AF9C2AF-F66C-B032-F4AE-0B654C4FEE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6951" y="3429000"/>
            <a:ext cx="753502" cy="7535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2E8F5A5-27FE-05C0-5038-90978D5824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6951" y="4757696"/>
            <a:ext cx="753502" cy="7535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A4025D-02F8-BE1B-D047-6B5B7ED2CD7D}"/>
              </a:ext>
            </a:extLst>
          </p:cNvPr>
          <p:cNvSpPr txBox="1"/>
          <p:nvPr/>
        </p:nvSpPr>
        <p:spPr>
          <a:xfrm>
            <a:off x="1960453" y="4706089"/>
            <a:ext cx="6459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 Black" panose="020B0A04020102020204" pitchFamily="34" charset="0"/>
              </a:rPr>
              <a:t>ПРОТЯЖЕННОСТЬ ДОРОГ МЕСТНОГО ЗНАЧЕНИЯ НА ТЕРРИТОРИИ ПОСЕЛЕНИЯ СОСТАВЛЯЕТ </a:t>
            </a:r>
            <a:r>
              <a:rPr lang="ru-RU" sz="2000" dirty="0">
                <a:solidFill>
                  <a:srgbClr val="8B2F0F"/>
                </a:solidFill>
                <a:latin typeface="Arial Black" panose="020B0A04020102020204" pitchFamily="34" charset="0"/>
              </a:rPr>
              <a:t>35,</a:t>
            </a:r>
            <a:r>
              <a:rPr lang="en-US" sz="2000" dirty="0">
                <a:solidFill>
                  <a:srgbClr val="8B2F0F"/>
                </a:solidFill>
                <a:latin typeface="Arial Black" panose="020B0A04020102020204" pitchFamily="34" charset="0"/>
              </a:rPr>
              <a:t>6</a:t>
            </a:r>
            <a:r>
              <a:rPr lang="ru-RU" sz="2000" dirty="0">
                <a:solidFill>
                  <a:srgbClr val="8B2F0F"/>
                </a:solidFill>
                <a:latin typeface="Arial Black" panose="020B0A04020102020204" pitchFamily="34" charset="0"/>
              </a:rPr>
              <a:t>  КМ</a:t>
            </a:r>
            <a:endParaRPr lang="ru-RU" dirty="0">
              <a:solidFill>
                <a:srgbClr val="8B2F0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9510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187F5B-1E05-FE87-4F7B-BF3E777C254C}"/>
              </a:ext>
            </a:extLst>
          </p:cNvPr>
          <p:cNvSpPr txBox="1"/>
          <p:nvPr/>
        </p:nvSpPr>
        <p:spPr>
          <a:xfrm>
            <a:off x="902133" y="251712"/>
            <a:ext cx="439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В 2024 ГОДУ ПРОИЗВЕДЕНЫ СЛЕДУЮЩИЕ РАБОТЫ: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89BA48-7F43-8311-3AAF-5499BA2E60BF}"/>
              </a:ext>
            </a:extLst>
          </p:cNvPr>
          <p:cNvSpPr txBox="1"/>
          <p:nvPr/>
        </p:nvSpPr>
        <p:spPr>
          <a:xfrm>
            <a:off x="541692" y="1523530"/>
            <a:ext cx="3971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РЕМОНТ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ПРОЕЗДА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МЕЖДУ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ПЕР. МАЛЫЙ </a:t>
            </a: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 ПЕР. РАДУЖНЫЙ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Д.САКСОЛОВО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AB13A73-1B03-58A5-C360-13889697E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3266" y="186267"/>
            <a:ext cx="2412999" cy="32173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04AC400-2480-E007-991C-5BA4EACE8B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7852" y="2243667"/>
            <a:ext cx="3846216" cy="25061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5733" y="2230735"/>
            <a:ext cx="39539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-ПРОВЕДЕНО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АСФАЛЬТИРОВАНИЕ УЧАСТКА АВТОМОБИЛЬНОЙ ДОРОГИ В 3-М КВАРТАЛЕ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 МУРИЛОВО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B0FA2C2-63FC-7CF5-10AB-5D94072BAE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9000" y="3671114"/>
            <a:ext cx="2280428" cy="294135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58801" y="3094336"/>
            <a:ext cx="406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-РЕМОНТ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ДОРОГИ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Д. МАЛОЕ КАРЛИНО УЧАСТОК ОТ ПОЖАРНОГО ДЕПО В ИЖС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1133" y="3932535"/>
            <a:ext cx="45635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-РЕМОНТ АВТОМОБИЛЬНОЙ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ДОРОГИ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ДЕР. ПЕРЕКЮЛЯ У Д. 21А 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221D08D-6374-FF30-8FF4-31AE5CCC48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3662" y="1456267"/>
            <a:ext cx="1958513" cy="310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084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187F5B-1E05-FE87-4F7B-BF3E777C254C}"/>
              </a:ext>
            </a:extLst>
          </p:cNvPr>
          <p:cNvSpPr txBox="1"/>
          <p:nvPr/>
        </p:nvSpPr>
        <p:spPr>
          <a:xfrm>
            <a:off x="873505" y="352380"/>
            <a:ext cx="439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В 2024 ГОДУ ПРОИЗВЕДЕНЫ СЛЕДУЮЩИЕ РАБОТЫ: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89BA48-7F43-8311-3AAF-5499BA2E60BF}"/>
              </a:ext>
            </a:extLst>
          </p:cNvPr>
          <p:cNvSpPr txBox="1"/>
          <p:nvPr/>
        </p:nvSpPr>
        <p:spPr>
          <a:xfrm>
            <a:off x="217276" y="1825535"/>
            <a:ext cx="5116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РЕМОНТ ПРОЕЗДА МЕЖДУ УЧАСТКАМИ Д.4 И Д.5 ИЖС Д. МАЛОЕ КАРЛИНО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026E5E2-BABC-898B-391D-2CB9D29CD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112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187F5B-1E05-FE87-4F7B-BF3E777C254C}"/>
              </a:ext>
            </a:extLst>
          </p:cNvPr>
          <p:cNvSpPr txBox="1"/>
          <p:nvPr/>
        </p:nvSpPr>
        <p:spPr>
          <a:xfrm>
            <a:off x="873505" y="352380"/>
            <a:ext cx="439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В 2024 ГОДУ ПРОИЗВЕДЕНЫ СЛЕДУЮЩИЕ РАБОТЫ: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89BA48-7F43-8311-3AAF-5499BA2E60BF}"/>
              </a:ext>
            </a:extLst>
          </p:cNvPr>
          <p:cNvSpPr txBox="1"/>
          <p:nvPr/>
        </p:nvSpPr>
        <p:spPr>
          <a:xfrm>
            <a:off x="217276" y="1825535"/>
            <a:ext cx="5116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РЕМОНТ ДОРОГИ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ОТ Д. ВАРИКСОЛОВО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 РЕГИОНАЛЬНОЙ ДОРОГЕ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D38B0E1-94B6-C980-E730-785F4F9B7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4587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187F5B-1E05-FE87-4F7B-BF3E777C254C}"/>
              </a:ext>
            </a:extLst>
          </p:cNvPr>
          <p:cNvSpPr txBox="1"/>
          <p:nvPr/>
        </p:nvSpPr>
        <p:spPr>
          <a:xfrm>
            <a:off x="873505" y="352380"/>
            <a:ext cx="439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В 2024 ГОДУ ПРОИЗВЕДЕНЫ СЛЕДУЮЩИЕ РАБОТЫ: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89BA48-7F43-8311-3AAF-5499BA2E60BF}"/>
              </a:ext>
            </a:extLst>
          </p:cNvPr>
          <p:cNvSpPr txBox="1"/>
          <p:nvPr/>
        </p:nvSpPr>
        <p:spPr>
          <a:xfrm>
            <a:off x="6254010" y="1131268"/>
            <a:ext cx="5116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-ВЫПОЛНЕН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ЯМОЧНЫЙ РЕМОНТ В НАСЕЛЕННЫХ ПУНКТАХ ВИЛЛОЗСКОГО ГОРОДСКОГО ПОСЕЛЕНИЯ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3051C30-9C74-9F2C-F652-8A4F4564F3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5866" y="2421466"/>
            <a:ext cx="2279625" cy="24384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97600" y="1781370"/>
            <a:ext cx="5257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-УСТАНОВЛЕНЫ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ИСКУССТВЕННЫЕ ДОРОЖНЫЕ НЕРОВНОСТИ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Д. АРОПАККУЗИ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 Д. МАЛОЕ КАРЛИНО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27E544B-F434-8A08-7214-8C0394AFE0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127" y="1303866"/>
            <a:ext cx="1917701" cy="25569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BCF54EA-81DC-E6CD-AF2B-3D69811BAA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000" y="4428067"/>
            <a:ext cx="3886199" cy="218598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222999" y="2735704"/>
            <a:ext cx="49614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-НАНЕСЕНА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РАЗМЕТКА НА ПЕШЕХОДНОЙ И ВЕЛОСИПЕДНОЙ ДОРОЖКЕ,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 ТАКЖЕ НА ПАРКОВОЧНЫХ МЕСТАХ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ГП. ВИЛЛОЗИ У Д. 13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87732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C187F5B-1E05-FE87-4F7B-BF3E777C254C}"/>
              </a:ext>
            </a:extLst>
          </p:cNvPr>
          <p:cNvSpPr txBox="1"/>
          <p:nvPr/>
        </p:nvSpPr>
        <p:spPr>
          <a:xfrm>
            <a:off x="873505" y="352380"/>
            <a:ext cx="4392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В 2024 ГОДУ ПРОИЗВЕДЕНЫ СЛЕДУЮЩИЕ РАБОТЫ: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489BA48-7F43-8311-3AAF-5499BA2E60BF}"/>
              </a:ext>
            </a:extLst>
          </p:cNvPr>
          <p:cNvSpPr txBox="1"/>
          <p:nvPr/>
        </p:nvSpPr>
        <p:spPr>
          <a:xfrm>
            <a:off x="386283" y="1672104"/>
            <a:ext cx="421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-В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Д. МАЛОЕ КАРЛИНО УСТАНОВЛЕНО БАРЬЕРНОЕ ОГРАЖДЕНИИ НА ПОДЪЕЗДЕ К ИЖС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9723661-6EE8-9863-E24A-939DBD49E2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5066" y="447863"/>
            <a:ext cx="3353732" cy="25152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2CAE79E-32E3-C7FA-AEC5-ECC1464964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4930" y="1856040"/>
            <a:ext cx="3727189" cy="248735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9468" y="2372143"/>
            <a:ext cx="51900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-В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ОКТЯБРЕ 2024 ГОДА ДОРОГИ В П. НОВОГОРЕЛОВО НАХОДЯЩИЕСЯ В СОБСТВЕННОСТИ ЗАСТРОЙЩИКА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БЫЛИ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ПЕРЕДАНЫ ВИЛЛОЗСКОМУ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ПОСЕЛЕНИЮ, </a:t>
            </a: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ПОСЛЕ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ЧЕГО АДМИНИСТРАЦИЕЙ БЫЛИ СОСТАВЛЕНЫ ТЕХНИЧЕСКИЕ ПАСПОРТА АВТОМОБИЛЬНЫХ ДОРОГ, ПРОВЕДЕНА ИХ ДИАГНОСТИКА И БЫЛ ОСУЩЕСТВЛЕН ЯМОЧНЫЙ РЕМОНТ, НАНЕСЕНА ДОРОЖНАЯ РАЗМЕТКА ПЕШЕХОДНЫХ ПЕРЕХОДОВ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7933" y="4164169"/>
            <a:ext cx="37422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-В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ТЕЧЕНИЕ ГОДА ПРОИЗВОДИЛАСЬ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МЕХАНИЗИРОВАННАЯ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УБОРКА ДОРОГ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EDAB2CC6-6DE4-3157-3160-15A057A698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4932" y="3479800"/>
            <a:ext cx="2675468" cy="33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369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1D9BF8-593D-CEAF-7130-772688020251}"/>
              </a:ext>
            </a:extLst>
          </p:cNvPr>
          <p:cNvSpPr txBox="1"/>
          <p:nvPr/>
        </p:nvSpPr>
        <p:spPr>
          <a:xfrm>
            <a:off x="-318461" y="652716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9. СОЦИАЛЬНАЯ ЗАЩИТА НАСЕЛЕНИЯ: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DD801C-0AA6-2270-8DF3-BC372BFC2D96}"/>
              </a:ext>
            </a:extLst>
          </p:cNvPr>
          <p:cNvSpPr txBox="1"/>
          <p:nvPr/>
        </p:nvSpPr>
        <p:spPr>
          <a:xfrm>
            <a:off x="1010483" y="1019546"/>
            <a:ext cx="6826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Муниципальная  программа "Социальная поддержка  и предоставление услуг отдельным категориям граждан  в муниципальном образовании Виллозское городское поселение Ломоносовского муниципального района Ленинградской области "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7E533AB-9C1B-7DD8-6615-DB7F986492E9}"/>
              </a:ext>
            </a:extLst>
          </p:cNvPr>
          <p:cNvSpPr txBox="1"/>
          <p:nvPr/>
        </p:nvSpPr>
        <p:spPr>
          <a:xfrm>
            <a:off x="974741" y="2501130"/>
            <a:ext cx="718048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Кассовые расходы по данному разделу составили </a:t>
            </a:r>
          </a:p>
          <a:p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11 512,4 </a:t>
            </a:r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</a:rPr>
              <a:t>тыс. руб.,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том числе были проведены выплаты: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A387E7-BD10-E0D6-5DB7-90099E90DB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05396" y="394282"/>
            <a:ext cx="2973897" cy="29738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51576BD-769D-A09D-DE58-C6A1B6DAB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460" y="2448660"/>
            <a:ext cx="668023" cy="6680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B1CE47B-9B2D-92E5-3199-9FB737AD8F1F}"/>
              </a:ext>
            </a:extLst>
          </p:cNvPr>
          <p:cNvSpPr txBox="1"/>
          <p:nvPr/>
        </p:nvSpPr>
        <p:spPr>
          <a:xfrm>
            <a:off x="1010483" y="6139024"/>
            <a:ext cx="6549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Меры социальной поддержки в </a:t>
            </a:r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</a:rPr>
              <a:t>320,0 тыс. рублей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8AECC4B-41F9-480C-7877-EFA277450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460" y="5974290"/>
            <a:ext cx="668023" cy="6680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68C60BF-A03C-2481-345A-B1588D1BBD44}"/>
              </a:ext>
            </a:extLst>
          </p:cNvPr>
          <p:cNvSpPr txBox="1"/>
          <p:nvPr/>
        </p:nvSpPr>
        <p:spPr>
          <a:xfrm>
            <a:off x="676470" y="3345464"/>
            <a:ext cx="1089194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единовременные пособия при рождении ребенка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соц. выплаты ветеранам, жителям блокадного Ленинграда, труженикам тыла и репрессированным –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 выплат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Дети войны –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144 выплаты</a:t>
            </a:r>
            <a:endParaRPr lang="ru-RU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ыплаты гражданам, отметившим юбилейные даты, на сумму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305 тыс. рублей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социальные выплаты за достижение высоких результатов в спортивных соревнованиях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141 тыс. рублей</a:t>
            </a:r>
            <a:endParaRPr lang="ru-RU" sz="12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участникам и ветеранам боевых действий –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 выплат</a:t>
            </a:r>
          </a:p>
          <a:p>
            <a:pPr marL="285750" indent="-285750" algn="just">
              <a:buFont typeface="Arial" panose="020B0604020202020204" pitchFamily="34" charset="0"/>
              <a:buChar char="•"/>
              <a:tabLst>
                <a:tab pos="3780790" algn="l"/>
              </a:tabLst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ко дню Работника сельского хозяйства, лицам, проработавшим не менее 30 календарных лет в сельском хозяйстве, имевшим постоянную регистрацию на территории гп. </a:t>
            </a:r>
            <a:r>
              <a:rPr lang="ru-RU" sz="1200" b="1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Виллози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32 выплаты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соц. выплаты 2 мужчинам, заключившим контракт и отправившимся на выполнение задач Специальной военной операции 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двум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семьям погибших военнослужащих в специальной военной операции на территориях Донецкой Народной Республики, Луганской Народной Республики, Запорожской области, Херсонской области и Украины.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2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течение года была организована доставка детей из гп. Виллози в школы г. Красного Села и п. Хвойный и обратно – </a:t>
            </a:r>
            <a:r>
              <a:rPr lang="ru-RU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2 196,3 тыс. руб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6903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EC8EAB7-C2A7-079C-2FC2-0D65C2DD8262}"/>
              </a:ext>
            </a:extLst>
          </p:cNvPr>
          <p:cNvSpPr txBox="1"/>
          <p:nvPr/>
        </p:nvSpPr>
        <p:spPr>
          <a:xfrm>
            <a:off x="1946585" y="350685"/>
            <a:ext cx="79632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11. МУНИЦИПАЛЬНАЯ  ПРОГРАММА </a:t>
            </a:r>
          </a:p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«ОФОРМЛЕНИЕ ПРАВА СОБСТВЕННОСТИ И ИСПОЛЬЗОВАНИЕ ИМУЩЕСТВА МУНИЦИПАЛЬНОГО ОБРАЗОВАНИЯ ВИЛЛОЗСКОЕ ГОРОДСКОЕ ПОСЕЛЕНИЕ ЛОМОНОСОВСКОГО МУНИЦИПАЛЬНОГО РАЙОНА ЛЕНИНГРАДСКОЙ ОБЛАСТИ "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04DB54-FB12-9BE4-C3D1-4B0458990634}"/>
              </a:ext>
            </a:extLst>
          </p:cNvPr>
          <p:cNvSpPr txBox="1"/>
          <p:nvPr/>
        </p:nvSpPr>
        <p:spPr>
          <a:xfrm>
            <a:off x="3323886" y="5473776"/>
            <a:ext cx="45836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Расходы составили </a:t>
            </a:r>
          </a:p>
          <a:p>
            <a:pPr algn="ctr"/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205,2 тыс. </a:t>
            </a:r>
            <a:r>
              <a:rPr lang="ru-RU" sz="36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руб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B02EE66-4C1B-846B-60E8-8CF0C72C50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3064" y="2321470"/>
            <a:ext cx="2845301" cy="284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7803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2DF8289-68C4-49B1-746B-5AF465BFD7F2}"/>
              </a:ext>
            </a:extLst>
          </p:cNvPr>
          <p:cNvSpPr txBox="1"/>
          <p:nvPr/>
        </p:nvSpPr>
        <p:spPr>
          <a:xfrm>
            <a:off x="578840" y="1115185"/>
            <a:ext cx="9265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u="sng" dirty="0">
                <a:solidFill>
                  <a:srgbClr val="8B2F0F"/>
                </a:solidFill>
                <a:latin typeface="Arial Black" panose="020B0A04020102020204" pitchFamily="34" charset="0"/>
              </a:rPr>
              <a:t>Оформление в муниципальную собственность: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4CFD7BD-523F-EEC6-01D6-B989D8F0F39F}"/>
              </a:ext>
            </a:extLst>
          </p:cNvPr>
          <p:cNvSpPr txBox="1"/>
          <p:nvPr/>
        </p:nvSpPr>
        <p:spPr>
          <a:xfrm>
            <a:off x="578840" y="2010455"/>
            <a:ext cx="65853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Автомобильные дороги в п.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Новогорелово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общей протяженностью 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2,554 км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а также земельные участки под данными автомобильными дорогами.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Дополнительно в собственность 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МО Виллозское городское поселение 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были переданы линии освещения автомобильных дорог в пос.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Новогорелово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общей протяженностью 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2,466 км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88E2009-A629-F549-B63A-CA3ECF5A4D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8059" y="1572574"/>
            <a:ext cx="4314309" cy="431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387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0A0FBED-4C12-F3E9-CAEA-A2CEF91FBCE3}"/>
              </a:ext>
            </a:extLst>
          </p:cNvPr>
          <p:cNvSpPr txBox="1"/>
          <p:nvPr/>
        </p:nvSpPr>
        <p:spPr>
          <a:xfrm>
            <a:off x="-184558" y="934361"/>
            <a:ext cx="7469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2) </a:t>
            </a:r>
            <a:r>
              <a:rPr lang="ru-RU" u="sng" dirty="0">
                <a:solidFill>
                  <a:srgbClr val="8B2F0F"/>
                </a:solidFill>
                <a:latin typeface="Arial Black" panose="020B0A04020102020204" pitchFamily="34" charset="0"/>
              </a:rPr>
              <a:t>Выполнены кадастровые работы: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105F3F-3BD6-338E-C885-8D134D6219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69834" y="3944466"/>
            <a:ext cx="2809623" cy="28436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9456D61-5E60-2129-5C00-796AB0980604}"/>
              </a:ext>
            </a:extLst>
          </p:cNvPr>
          <p:cNvSpPr txBox="1"/>
          <p:nvPr/>
        </p:nvSpPr>
        <p:spPr>
          <a:xfrm>
            <a:off x="1098158" y="1334793"/>
            <a:ext cx="865714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по уточнению местоположения границ объектов недвижимого имущества: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Сооружения водозаборные (скважины) в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Рассколово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и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Карвала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 Также под данными скважинами сформированы и поставлены на кадастровый учет земельные участки</a:t>
            </a:r>
          </a:p>
          <a:p>
            <a:pPr marL="457200" indent="-457200">
              <a:buFont typeface="+mj-lt"/>
              <a:buAutoNum type="arabicPeriod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Уточнены границы жилого дома, расположенного по адресу: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Пикколово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д.10. (½ жилого дома находится в муниципальной собственности)</a:t>
            </a:r>
          </a:p>
          <a:p>
            <a:pPr marL="457200" indent="-457200">
              <a:buFont typeface="+mj-lt"/>
              <a:buAutoNum type="arabicPeriod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Уточнены границы автомобильных дорог в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Мурилово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Перекюля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,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Ретселя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и д. 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Карвала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Также администрацией проведены работы по выявлению и постановке на кадастровый учет трех объектов недвижимого имущества, обладающих признаками бесхозяйности, а именно:</a:t>
            </a:r>
          </a:p>
          <a:p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1)Канализационная насосная станция в д.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Пикколово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;</a:t>
            </a: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2)Сооружение дорожного транспорта в д. </a:t>
            </a:r>
            <a:r>
              <a:rPr lang="ru-RU" sz="1400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Вариксолово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3)Сооружение дорожного транспорта в гп. Виллози.</a:t>
            </a:r>
          </a:p>
          <a:p>
            <a:endParaRPr lang="ru-RU" sz="1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9931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431C0A8-9146-05E6-30D7-4247AE831E32}"/>
              </a:ext>
            </a:extLst>
          </p:cNvPr>
          <p:cNvSpPr txBox="1"/>
          <p:nvPr/>
        </p:nvSpPr>
        <p:spPr>
          <a:xfrm>
            <a:off x="1295792" y="210751"/>
            <a:ext cx="83599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3) </a:t>
            </a:r>
            <a:r>
              <a:rPr lang="ru-RU" sz="1800" u="sng" dirty="0">
                <a:solidFill>
                  <a:srgbClr val="8B2F0F"/>
                </a:solidFill>
                <a:latin typeface="Arial Black" panose="020B0A04020102020204" pitchFamily="34" charset="0"/>
              </a:rPr>
              <a:t>Девять семей воспользовались своим правом и приватизировали 9 жилых помещений (квартир), ранее предоставленные им по договору социального найма </a:t>
            </a:r>
            <a:endParaRPr lang="ru-RU" dirty="0">
              <a:solidFill>
                <a:srgbClr val="8B2F0F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A1EF9AC-609C-3BFD-A870-AF60BE8F24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759" y="1571467"/>
            <a:ext cx="4869660" cy="52118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F26453E-8A17-F671-2443-D84F8F9834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4123" y="2413623"/>
            <a:ext cx="5852172" cy="40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9099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328065-DDA4-5C06-8204-97C6A3C31348}"/>
              </a:ext>
            </a:extLst>
          </p:cNvPr>
          <p:cNvSpPr txBox="1"/>
          <p:nvPr/>
        </p:nvSpPr>
        <p:spPr>
          <a:xfrm>
            <a:off x="1863866" y="475079"/>
            <a:ext cx="7963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12. ЖИЛИЩНО-КОММУНАЛЬНОЕ ХОЗЯЙСТВО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854BAF3-6DA0-5B7F-DE4D-7373AB7C7AA9}"/>
              </a:ext>
            </a:extLst>
          </p:cNvPr>
          <p:cNvSpPr txBox="1"/>
          <p:nvPr/>
        </p:nvSpPr>
        <p:spPr>
          <a:xfrm>
            <a:off x="1019684" y="1827996"/>
            <a:ext cx="10504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МУНИЦИПАЛЬНАЯ ПРОГРАММА «ЭНЕРГОСБЕРЕЖЕНИЕ И ПОВЫШЕНИЕ ЭНЕРГЕТИЧЕСКОЙ ЭФФЕКТИВНОСТИ НА ТЕРРИТОРИИ МУНИЦИПАЛЬНОГО ОБРАЗОВАНИЯ ВИЛЛОЗСКОЕ ГОРОДСКОЕ ПОСЕЛЕНИЕ  ЛОМОНОСОВСКОГО МУНИЦИПАЛЬНОГО РАЙОНА ЛЕНИНГРАДСКОЙ ОБЛАСТИ»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F5D3C0-7093-CCFA-E221-3AD292BFFA48}"/>
              </a:ext>
            </a:extLst>
          </p:cNvPr>
          <p:cNvSpPr txBox="1"/>
          <p:nvPr/>
        </p:nvSpPr>
        <p:spPr>
          <a:xfrm>
            <a:off x="3519604" y="4695332"/>
            <a:ext cx="8672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АССИГНОВАНИЯ ОСВОЕНЫ 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СУММЕ </a:t>
            </a:r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1 641,0 ТЫС. РУБ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B4B405B-BE19-63A2-8611-1D03C9EA4F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7640" y="4500883"/>
            <a:ext cx="1428620" cy="142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9561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A76A2BB-4D71-39EE-5837-3F65ED3FA9ED}"/>
              </a:ext>
            </a:extLst>
          </p:cNvPr>
          <p:cNvSpPr txBox="1"/>
          <p:nvPr/>
        </p:nvSpPr>
        <p:spPr>
          <a:xfrm>
            <a:off x="461394" y="1586762"/>
            <a:ext cx="50417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ПРОВЕДЕНЫ РАБОТЫ ПО ДООБОРУДОВАНИЮ ЛИНИИ УЛИЧНОГО ОСВЕЩЕНИЯ НА ДЕТСКИХ ПЛОЩАДКАХ </a:t>
            </a:r>
          </a:p>
          <a:p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В Д.АРОПАККУЗИ, Д.РАССКОЛОВО, Д.САКСОЛОВО, Д.КАВЕЛАХТА И Д.КАРВАЛА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7732163-6DBE-879E-73E6-71372EB73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30106" y="3726742"/>
            <a:ext cx="5467921" cy="318962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75F537B-CB94-79B5-0AFC-A6F30DD86F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1302" y="1378337"/>
            <a:ext cx="6262413" cy="469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93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A76A2BB-4D71-39EE-5837-3F65ED3FA9ED}"/>
              </a:ext>
            </a:extLst>
          </p:cNvPr>
          <p:cNvSpPr txBox="1"/>
          <p:nvPr/>
        </p:nvSpPr>
        <p:spPr>
          <a:xfrm>
            <a:off x="371751" y="1690807"/>
            <a:ext cx="546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ДООБОРУДОВАНЫ ЛИНИЯ УЛИЧНОГО ОСВЕЩЕНИЯ ПЕР. МАЛЫЙ, 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ПЕР. БЕЗЫМЯННЫЙ (ПАРАЛЛЕЛЬНО ПЕР. МАЛЫЙ) В Д. САКСОЛОВО 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7732163-6DBE-879E-73E6-71372EB73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62325" y="4581943"/>
            <a:ext cx="3901812" cy="22760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5AA534C-13E3-DC3F-98B2-961A7F4C54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214680" y="857250"/>
            <a:ext cx="6858000" cy="51435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B197907-4FA6-CBC5-1F5A-98FD535346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213583" y="857250"/>
            <a:ext cx="6858000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DC2347-F5BE-784A-50C7-B37F91C095E9}"/>
              </a:ext>
            </a:extLst>
          </p:cNvPr>
          <p:cNvSpPr txBox="1"/>
          <p:nvPr/>
        </p:nvSpPr>
        <p:spPr>
          <a:xfrm>
            <a:off x="418523" y="3228201"/>
            <a:ext cx="56979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ЗАКУПЛЕНЫ НА ЗАМЕНУ </a:t>
            </a:r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117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СВЕТОДИОДНЫХ СВЕТИЛЬНИКОВ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256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A76A2BB-4D71-39EE-5837-3F65ED3FA9ED}"/>
              </a:ext>
            </a:extLst>
          </p:cNvPr>
          <p:cNvSpPr txBox="1"/>
          <p:nvPr/>
        </p:nvSpPr>
        <p:spPr>
          <a:xfrm>
            <a:off x="1202341" y="138079"/>
            <a:ext cx="104331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8B2F0F"/>
                </a:solidFill>
                <a:latin typeface="Arial Black" panose="020B0A04020102020204" pitchFamily="34" charset="0"/>
              </a:rPr>
              <a:t>В рамках реализации мероприятий областного закона от 15 января 2018 года </a:t>
            </a:r>
          </a:p>
          <a:p>
            <a:r>
              <a:rPr lang="ru-RU" sz="1600" dirty="0">
                <a:solidFill>
                  <a:srgbClr val="8B2F0F"/>
                </a:solidFill>
                <a:latin typeface="Arial Black" panose="020B0A04020102020204" pitchFamily="34" charset="0"/>
              </a:rPr>
              <a:t>№ 147-ОЗ «О старостах сельских населенных пунктов Ленинградской области и содействии участию населения в осуществлении местного самоуправления в иных формах на частях территорий муниципальных образований Ленинградской области») в 2024 году были выполнены работы с привлечением областных средств:</a:t>
            </a:r>
            <a:endParaRPr lang="ru-RU" sz="2000" dirty="0">
              <a:solidFill>
                <a:srgbClr val="8B2F0F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DC2347-F5BE-784A-50C7-B37F91C095E9}"/>
              </a:ext>
            </a:extLst>
          </p:cNvPr>
          <p:cNvSpPr txBox="1"/>
          <p:nvPr/>
        </p:nvSpPr>
        <p:spPr>
          <a:xfrm>
            <a:off x="161662" y="3005597"/>
            <a:ext cx="5268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РАБОТЫ ПО УСТРОЙСТВУ УЛИЧНОГО ОСВЕЩЕНИЯ В ДЕР. РЕТСЕЛЯ (КВАРТАЛ 3) (УСТАНОВЛЕНО </a:t>
            </a: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36 СВЕТИЛЬНИКОВ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 И БОЛЕЕ </a:t>
            </a: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1,3 КМ ПРОВОДА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) НА СУММУ </a:t>
            </a: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1 711,0 ТЫС. РУБ.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, В ТОМ ЧИСЛЕ СРЕДСТВА ОБЛАСТНОГО БЮДЖЕТА </a:t>
            </a: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1 214,0 ТЫС. РУБ.</a:t>
            </a:r>
            <a:endParaRPr lang="ru-RU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CD6C168-8E16-2F6B-819E-50AC71D460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719458" y="2602170"/>
            <a:ext cx="4509137" cy="33818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62BAC31-D586-DA0B-2B55-334552103E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173082" y="2593781"/>
            <a:ext cx="4509135" cy="338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1461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A1D119-63EF-2642-BCB6-4CF3EA5573E1}"/>
              </a:ext>
            </a:extLst>
          </p:cNvPr>
          <p:cNvSpPr txBox="1"/>
          <p:nvPr/>
        </p:nvSpPr>
        <p:spPr>
          <a:xfrm>
            <a:off x="915278" y="738231"/>
            <a:ext cx="10628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МУНИЦИПАЛЬНАЯ  ПРОГРАММА </a:t>
            </a:r>
          </a:p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«ОБЕСПЕЧЕНИЕ УСТОЙЧИВОГО ФУНКЦИОНИРОВАНИЯ И РАЗВИТИЯ  ОБЪЕКТОВ КОММУНАЛЬНОЙ ИНФРАСТРУКТУРЫ МУНИЦИПАЛЬНОГО ОБРАЗОВАНИЯ  ВИЛЛОЗСКОЕ ГОРОДСКОЕ ПОСЕЛЕНИЕ ЛОМОНОСОВСКОГО МУНИЦИПАЛЬНОГО РАЙОНА ЛЕНИНГРАДСКОЙ ОБЛАСТИ»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E1A08FB-3E5E-3D23-1906-E2B0C07CCAFE}"/>
              </a:ext>
            </a:extLst>
          </p:cNvPr>
          <p:cNvSpPr txBox="1"/>
          <p:nvPr/>
        </p:nvSpPr>
        <p:spPr>
          <a:xfrm>
            <a:off x="1864470" y="3666757"/>
            <a:ext cx="10109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АССИГНОВАНИЯ ОСВОЕНЫ  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СУММЕ 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– 39 049,5 ТЫС. РУБ</a:t>
            </a:r>
          </a:p>
          <a:p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ТОМ ЧИСЛЕ НА СТРОИТЕЛЬСТВО КОТЕЛЬНОЙ Д. МАЛОЕ КАРЛИНО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– 32 083.2  ТЫС.РУБ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0DFD70E-5217-8DE1-7515-2442B16E88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968" y="3565338"/>
            <a:ext cx="1107724" cy="11077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BE8BA57-2FE1-2429-16F2-4BE42877C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968" y="4890798"/>
            <a:ext cx="1107724" cy="110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5959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BEAB53-5AB7-C891-4F25-DFD8CBD04F20}"/>
              </a:ext>
            </a:extLst>
          </p:cNvPr>
          <p:cNvSpPr txBox="1"/>
          <p:nvPr/>
        </p:nvSpPr>
        <p:spPr>
          <a:xfrm>
            <a:off x="0" y="357531"/>
            <a:ext cx="7077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Участок № </a:t>
            </a:r>
            <a:r>
              <a:rPr lang="en-US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1</a:t>
            </a:r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 Виллози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75FA97B-8BF5-2ABB-E68F-8054B8AA0381}"/>
              </a:ext>
            </a:extLst>
          </p:cNvPr>
          <p:cNvSpPr txBox="1"/>
          <p:nvPr/>
        </p:nvSpPr>
        <p:spPr>
          <a:xfrm>
            <a:off x="509438" y="1674674"/>
            <a:ext cx="54899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Проведены работы по замене подводящего трубопровода системы отопления горячего водоснабжения на территории котельной протяженностью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74 </a:t>
            </a:r>
            <a:r>
              <a:rPr lang="ru-RU" dirty="0" err="1">
                <a:solidFill>
                  <a:srgbClr val="C00000"/>
                </a:solidFill>
                <a:latin typeface="Arial Black" panose="020B0A04020102020204" pitchFamily="34" charset="0"/>
              </a:rPr>
              <a:t>м.п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A577F84-A5A1-B49F-A703-32CD77A782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10492" y="3858936"/>
            <a:ext cx="6409886" cy="32871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E777F83-7402-7827-2FAE-96DC1D030D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7564" y="0"/>
            <a:ext cx="51435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DCF0795-4D22-6458-3210-FB334C4C5A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7564" y="0"/>
            <a:ext cx="5143500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123AFDD-4CB3-0DAB-3242-71B280B5DD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756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735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4370AC-437C-A790-8BA5-321A553BED67}"/>
              </a:ext>
            </a:extLst>
          </p:cNvPr>
          <p:cNvSpPr txBox="1"/>
          <p:nvPr/>
        </p:nvSpPr>
        <p:spPr>
          <a:xfrm>
            <a:off x="509438" y="2614075"/>
            <a:ext cx="39870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Продолжается строительство новой блок модульной отопительной котельной на природном газе номинальной мощностью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13,93 МВт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A9F11C-73B5-7985-28DB-494FF05C07E1}"/>
              </a:ext>
            </a:extLst>
          </p:cNvPr>
          <p:cNvSpPr txBox="1"/>
          <p:nvPr/>
        </p:nvSpPr>
        <p:spPr>
          <a:xfrm>
            <a:off x="509438" y="491754"/>
            <a:ext cx="7077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Участок № 2 Малое Карлино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90306AD-AB9D-3B9C-EBAB-E8A2B5CA39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3480" y="1014973"/>
            <a:ext cx="7578180" cy="568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6239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4370AC-437C-A790-8BA5-321A553BED67}"/>
              </a:ext>
            </a:extLst>
          </p:cNvPr>
          <p:cNvSpPr txBox="1"/>
          <p:nvPr/>
        </p:nvSpPr>
        <p:spPr>
          <a:xfrm>
            <a:off x="1397020" y="5682876"/>
            <a:ext cx="9397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Проведена работа по актуализации Схемы теплоснабжения Виллозского городского поселения Ломоносовского муниципального района Ленинградской области на период до 2035 года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A2CEB5C-C274-E4AE-0BAA-FADECEC6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4" t="1832" r="4729" b="5933"/>
          <a:stretch/>
        </p:blipFill>
        <p:spPr>
          <a:xfrm>
            <a:off x="1265592" y="251794"/>
            <a:ext cx="9811818" cy="536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1027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4370AC-437C-A790-8BA5-321A553BED67}"/>
              </a:ext>
            </a:extLst>
          </p:cNvPr>
          <p:cNvSpPr txBox="1"/>
          <p:nvPr/>
        </p:nvSpPr>
        <p:spPr>
          <a:xfrm>
            <a:off x="327171" y="1365055"/>
            <a:ext cx="4580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Не остался без внимания и жилищный фонд поселения, расходы на который составили </a:t>
            </a:r>
          </a:p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8 871,8 тыс. руб.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E66863-881B-A642-D7F8-8ADB92B9D457}"/>
              </a:ext>
            </a:extLst>
          </p:cNvPr>
          <p:cNvSpPr txBox="1"/>
          <p:nvPr/>
        </p:nvSpPr>
        <p:spPr>
          <a:xfrm>
            <a:off x="327171" y="2831546"/>
            <a:ext cx="45803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В 2024 году по программе «Капитальный ремонт общего имущества в многоквартирных домах, расположенных на территории Виллозского городского поселения» – предоставлена субсидия управляющей компании на ремонт мест общего пользования </a:t>
            </a: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в д. 24 и 25 дер. Малое Карлино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7009D19-6FBC-1D59-E146-D4461B92AD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7561" y="1510507"/>
            <a:ext cx="7083336" cy="43366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7C115ED-D345-FAE3-D3C2-A7041402D3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2060" y="0"/>
            <a:ext cx="3855749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1FB013F-FBF9-AA73-D6AB-1BA82ED1A2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7592" y="2195"/>
            <a:ext cx="5143500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AD38A7D-CA08-D4EB-3F0F-C53193B1CD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1691" y="-2195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890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E66863-881B-A642-D7F8-8ADB92B9D457}"/>
              </a:ext>
            </a:extLst>
          </p:cNvPr>
          <p:cNvSpPr txBox="1"/>
          <p:nvPr/>
        </p:nvSpPr>
        <p:spPr>
          <a:xfrm>
            <a:off x="419903" y="1765313"/>
            <a:ext cx="38002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За счет средств областного бюджета Ленинградской области, в форме субсидии, выделенной </a:t>
            </a: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НО «Фонд капитального ремонта Ленинградской области» произведен неотложный капитальный ремонт крыши многоквартирного дома в д. Малое Карлино д.12.</a:t>
            </a:r>
          </a:p>
          <a:p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4A8732A-485B-B400-8D87-E39068A9E6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2275" y="571500"/>
            <a:ext cx="7620000" cy="5715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4EC9541-529D-CC81-D5B7-90EBE79980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2275" y="571500"/>
            <a:ext cx="7620000" cy="5715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9F68EAB-EAF7-E952-1DCD-377DEF252F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2275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182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3AED274-1CF1-169D-FA7B-766F904F675A}"/>
              </a:ext>
            </a:extLst>
          </p:cNvPr>
          <p:cNvSpPr txBox="1"/>
          <p:nvPr/>
        </p:nvSpPr>
        <p:spPr>
          <a:xfrm>
            <a:off x="1161606" y="356202"/>
            <a:ext cx="10244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МУНИЦИПАЛЬНАЯ ПРОГРАММА "ГАЗИФИКАЦИЯ НАСЕЛЕННЫХ ПУНКТОВ МУНИЦИПАЛЬНОГО ОБРАЗОВАНИЯ ВИЛЛОЗСКОЕ ГОРОДСКОЕ ПОСЕЛЕНИЕ ЛОМОНОСОВСКОГО МУНИЦИПАЛЬНОГО РАЙОНА ЛЕНИНГРАДСКОЙ ОБЛАСТИ "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FE5ABBD-01E2-E17C-3071-ED6C4309A5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6987395" y="1915910"/>
            <a:ext cx="8563474" cy="50396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D212B76-151D-15EE-FB50-ED00D0E71D40}"/>
              </a:ext>
            </a:extLst>
          </p:cNvPr>
          <p:cNvSpPr txBox="1"/>
          <p:nvPr/>
        </p:nvSpPr>
        <p:spPr>
          <a:xfrm>
            <a:off x="618935" y="2349209"/>
            <a:ext cx="870962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Расходы произведены в сумме -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508,0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  тыс. руб. на следующие мероприятия:</a:t>
            </a:r>
          </a:p>
          <a:p>
            <a:endParaRPr lang="ru-RU" sz="1600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производится техническое обслуживание существующих распределительных газопроводов</a:t>
            </a:r>
          </a:p>
          <a:p>
            <a:endParaRPr lang="ru-RU" sz="1600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В рамках президентской программы по </a:t>
            </a:r>
            <a:r>
              <a:rPr lang="ru-RU" sz="1600" dirty="0" err="1">
                <a:solidFill>
                  <a:srgbClr val="44546A"/>
                </a:solidFill>
                <a:latin typeface="Arial Black" panose="020B0A04020102020204" pitchFamily="34" charset="0"/>
              </a:rPr>
              <a:t>догазификации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, масштабные работы в 2024 году были выполнены в д. </a:t>
            </a:r>
            <a:r>
              <a:rPr lang="ru-RU" sz="1600" dirty="0" err="1">
                <a:solidFill>
                  <a:srgbClr val="44546A"/>
                </a:solidFill>
                <a:latin typeface="Arial Black" panose="020B0A04020102020204" pitchFamily="34" charset="0"/>
              </a:rPr>
              <a:t>Рассколово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 и д. </a:t>
            </a:r>
            <a:r>
              <a:rPr lang="ru-RU" sz="1600" dirty="0" err="1">
                <a:solidFill>
                  <a:srgbClr val="44546A"/>
                </a:solidFill>
                <a:latin typeface="Arial Black" panose="020B0A04020102020204" pitchFamily="34" charset="0"/>
              </a:rPr>
              <a:t>Вариксолово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, одновременно газораспределительные сети подвели </a:t>
            </a:r>
          </a:p>
          <a:p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более чем к </a:t>
            </a:r>
            <a:r>
              <a:rPr lang="ru-RU" sz="1600" dirty="0">
                <a:solidFill>
                  <a:srgbClr val="C00000"/>
                </a:solidFill>
                <a:latin typeface="Arial Black" panose="020B0A04020102020204" pitchFamily="34" charset="0"/>
              </a:rPr>
              <a:t>63 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домовладениям</a:t>
            </a:r>
          </a:p>
        </p:txBody>
      </p:sp>
    </p:spTree>
    <p:extLst>
      <p:ext uri="{BB962C8B-B14F-4D97-AF65-F5344CB8AC3E}">
        <p14:creationId xmlns:p14="http://schemas.microsoft.com/office/powerpoint/2010/main" xmlns="" val="3865837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60B453-50D5-BD97-2277-2F07FC7DEEB8}"/>
              </a:ext>
            </a:extLst>
          </p:cNvPr>
          <p:cNvSpPr txBox="1"/>
          <p:nvPr/>
        </p:nvSpPr>
        <p:spPr>
          <a:xfrm>
            <a:off x="2407774" y="386980"/>
            <a:ext cx="7752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БЛАГОУСТРОЙСТВО ТЕРРИТОРИИ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763035D-DF3A-66AC-1B80-72BD7E6DD052}"/>
              </a:ext>
            </a:extLst>
          </p:cNvPr>
          <p:cNvSpPr txBox="1"/>
          <p:nvPr/>
        </p:nvSpPr>
        <p:spPr>
          <a:xfrm>
            <a:off x="1825256" y="1359017"/>
            <a:ext cx="8016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Произведены расходы </a:t>
            </a:r>
          </a:p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размере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116 203,7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тыс. руб.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0EC4D85-BC11-40D8-9432-DF18EB9A0F98}"/>
              </a:ext>
            </a:extLst>
          </p:cNvPr>
          <p:cNvSpPr txBox="1"/>
          <p:nvPr/>
        </p:nvSpPr>
        <p:spPr>
          <a:xfrm>
            <a:off x="1126770" y="2668316"/>
            <a:ext cx="9938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Arial Black" panose="020B0A04020102020204" pitchFamily="34" charset="0"/>
              </a:rPr>
              <a:t>МУНИЦИПАЛЬНАЯ  ПРОГРАММА "БЛАГОУСТРОЙСТВО  И СОДЕРЖАНИЕ  ТЕРРИТОРИИ МУНИЦИПАЛЬНОГО ОБРАЗОВАНИЯ  ВИЛЛОЗСКОЕ ГОРОДСКОЕ ПОСЕЛЕНИЕ  ЛОМОНОСОВСКОГО МУНИЦИПАЛЬНОГО РАЙОНА ЛЕНИНГРАДСКОЙ ОБЛАСТИ"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11FCFCD-F5B9-5711-DDB0-BC5EE1F1AD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339" y="4076568"/>
            <a:ext cx="2296227" cy="22962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674DCAE-C69D-9CEA-51F9-D84A642CA87E}"/>
              </a:ext>
            </a:extLst>
          </p:cNvPr>
          <p:cNvSpPr txBox="1"/>
          <p:nvPr/>
        </p:nvSpPr>
        <p:spPr>
          <a:xfrm>
            <a:off x="2932603" y="4207492"/>
            <a:ext cx="91644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произведены расходы в размере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95 314,6 тыс. руб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., </a:t>
            </a: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 том числе  средства ОБ в сумме </a:t>
            </a:r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1 289,9 тыс. руб.,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из них:  </a:t>
            </a: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устройство пешеходной дорожки д. 7-13 гп. Виллози (устройство пешеходной дорожки и освещения)  </a:t>
            </a:r>
          </a:p>
          <a:p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2 083,2 тыс. руб.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( в т.ч. средства ОБ 1020,4 тыс. руб.)</a:t>
            </a: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8015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660B453-50D5-BD97-2277-2F07FC7DEEB8}"/>
              </a:ext>
            </a:extLst>
          </p:cNvPr>
          <p:cNvSpPr txBox="1"/>
          <p:nvPr/>
        </p:nvSpPr>
        <p:spPr>
          <a:xfrm>
            <a:off x="1745464" y="338034"/>
            <a:ext cx="9076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МЕРОПРИЯТИЯ </a:t>
            </a:r>
          </a:p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 ЭЛЕКТРОСНАБЖЕНИЮ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11FCFCD-F5B9-5711-DDB0-BC5EE1F1AD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315" y="2586671"/>
            <a:ext cx="2296227" cy="22962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674DCAE-C69D-9CEA-51F9-D84A642CA87E}"/>
              </a:ext>
            </a:extLst>
          </p:cNvPr>
          <p:cNvSpPr txBox="1"/>
          <p:nvPr/>
        </p:nvSpPr>
        <p:spPr>
          <a:xfrm>
            <a:off x="2950480" y="2586671"/>
            <a:ext cx="38318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Оплата за поставку электрической энергии для наружного освещения и обслуживание уличного освещения составили </a:t>
            </a:r>
          </a:p>
          <a:p>
            <a:r>
              <a:rPr lang="ru-RU" sz="2000" dirty="0">
                <a:solidFill>
                  <a:srgbClr val="C00000"/>
                </a:solidFill>
                <a:latin typeface="Arial Black" panose="020B0A04020102020204" pitchFamily="34" charset="0"/>
              </a:rPr>
              <a:t>3 535,7  тыс. рублей</a:t>
            </a: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FC74D80-2C6C-7801-7488-F7A87451AE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6652" y="1756867"/>
            <a:ext cx="5024286" cy="50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6087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7E4495D-3DA3-E04F-0302-C190808E9279}"/>
              </a:ext>
            </a:extLst>
          </p:cNvPr>
          <p:cNvSpPr txBox="1"/>
          <p:nvPr/>
        </p:nvSpPr>
        <p:spPr>
          <a:xfrm>
            <a:off x="375683" y="2097441"/>
            <a:ext cx="38489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Ежедневная ручная уборка территории;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Вывоз крупногабаритных отходов (несанкционированных свалок)  с территории поселения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7E3461A-0589-2D87-5B9F-8A0880877BAA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B87CE0F-834D-B561-9039-FAFB67B361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1266" y="2404821"/>
            <a:ext cx="2974865" cy="39664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64AB4E4-F4CE-DDDF-2509-708618300D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599" y="1034712"/>
            <a:ext cx="2773242" cy="369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682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688411-760A-E386-46E3-4ED4C4E4EE20}"/>
              </a:ext>
            </a:extLst>
          </p:cNvPr>
          <p:cNvSpPr txBox="1"/>
          <p:nvPr/>
        </p:nvSpPr>
        <p:spPr>
          <a:xfrm>
            <a:off x="482831" y="3063301"/>
            <a:ext cx="4481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Мероприятия по обработке детских площадок от клещей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8485648-98FA-8AF3-0139-8E06F8CF7A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9601" y="1202756"/>
            <a:ext cx="4741333" cy="3555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DF02923-370E-0A2F-F832-6393A11E6B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2467" y="3696290"/>
            <a:ext cx="3843867" cy="2882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C6F4B-42C6-F1EE-B61F-36A7C917D23E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</p:spTree>
    <p:extLst>
      <p:ext uri="{BB962C8B-B14F-4D97-AF65-F5344CB8AC3E}">
        <p14:creationId xmlns:p14="http://schemas.microsoft.com/office/powerpoint/2010/main" xmlns="" val="237450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688411-760A-E386-46E3-4ED4C4E4EE20}"/>
              </a:ext>
            </a:extLst>
          </p:cNvPr>
          <p:cNvSpPr txBox="1"/>
          <p:nvPr/>
        </p:nvSpPr>
        <p:spPr>
          <a:xfrm>
            <a:off x="375683" y="2383792"/>
            <a:ext cx="4481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Обустроена детская площадка и поставлено оборудование </a:t>
            </a: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д. </a:t>
            </a:r>
            <a:r>
              <a:rPr lang="ru-RU" dirty="0" err="1">
                <a:solidFill>
                  <a:srgbClr val="44546A"/>
                </a:solidFill>
                <a:latin typeface="Arial Black" panose="020B0A04020102020204" pitchFamily="34" charset="0"/>
              </a:rPr>
              <a:t>Кавелахта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C6F4B-42C6-F1EE-B61F-36A7C917D23E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F8783DE-1B0C-E07A-7E68-89C7B180B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3197" y="2533723"/>
            <a:ext cx="5216275" cy="39122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CC98A77-D4D3-3D7D-ADCA-E982BE3DED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0950" y="980223"/>
            <a:ext cx="3160013" cy="4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64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688411-760A-E386-46E3-4ED4C4E4EE20}"/>
              </a:ext>
            </a:extLst>
          </p:cNvPr>
          <p:cNvSpPr txBox="1"/>
          <p:nvPr/>
        </p:nvSpPr>
        <p:spPr>
          <a:xfrm>
            <a:off x="319660" y="2341847"/>
            <a:ext cx="47751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1-й этап благоустройства территории возле д. 4. 6. 8 </a:t>
            </a:r>
          </a:p>
          <a:p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д. Малое Карлино начали в 2024 году закончим в 2025. (устройство системы водоотведения, установка светильников, зон отдыха и установка детского игрового оборудования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C6F4B-42C6-F1EE-B61F-36A7C917D23E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B407AE2-C724-95B9-78A3-D4B4216365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33" r="15968"/>
          <a:stretch/>
        </p:blipFill>
        <p:spPr>
          <a:xfrm>
            <a:off x="5494788" y="1405309"/>
            <a:ext cx="6092363" cy="4649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1490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688411-760A-E386-46E3-4ED4C4E4EE20}"/>
              </a:ext>
            </a:extLst>
          </p:cNvPr>
          <p:cNvSpPr txBox="1"/>
          <p:nvPr/>
        </p:nvSpPr>
        <p:spPr>
          <a:xfrm>
            <a:off x="316575" y="1671335"/>
            <a:ext cx="37573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Работы по комплексному благоустройству территории рядом </a:t>
            </a: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с ФОК начали </a:t>
            </a:r>
          </a:p>
          <a:p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(планируется площадь для проведения массовых мероприятий, освещение, озеленение территории, установка малых архитектурных форм)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C6F4B-42C6-F1EE-B61F-36A7C917D23E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96881A5-6E2B-CB06-D8F1-5B41ED566A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9382" y="1671335"/>
            <a:ext cx="7702958" cy="433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4680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688411-760A-E386-46E3-4ED4C4E4EE20}"/>
              </a:ext>
            </a:extLst>
          </p:cNvPr>
          <p:cNvSpPr txBox="1"/>
          <p:nvPr/>
        </p:nvSpPr>
        <p:spPr>
          <a:xfrm>
            <a:off x="375683" y="3105834"/>
            <a:ext cx="3757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Устройство контейнерной площадки в д. </a:t>
            </a:r>
            <a:r>
              <a:rPr lang="ru-RU" dirty="0" err="1">
                <a:solidFill>
                  <a:srgbClr val="44546A"/>
                </a:solidFill>
                <a:latin typeface="Arial Black" panose="020B0A04020102020204" pitchFamily="34" charset="0"/>
              </a:rPr>
              <a:t>Пикколово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C6F4B-42C6-F1EE-B61F-36A7C917D23E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E5921AF-AF14-68C4-A99F-C4C2DA604A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7109" y="1381915"/>
            <a:ext cx="6867836" cy="491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462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7688411-760A-E386-46E3-4ED4C4E4EE20}"/>
              </a:ext>
            </a:extLst>
          </p:cNvPr>
          <p:cNvSpPr txBox="1"/>
          <p:nvPr/>
        </p:nvSpPr>
        <p:spPr>
          <a:xfrm>
            <a:off x="652519" y="1963651"/>
            <a:ext cx="41292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Завершены работы по благоустройству общественной территории за д. 8 и д. 9 гп. Виллози </a:t>
            </a: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(2 этап)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87C6F4B-42C6-F1EE-B61F-36A7C917D23E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01E59B5-A3B8-02DD-D734-C98CEB52B8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2167" y="1545501"/>
            <a:ext cx="6112777" cy="45845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B24FAAC-200E-9C8B-7B95-FC0066D462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2165" y="1545500"/>
            <a:ext cx="6112779" cy="458458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11A906A-B50E-7C80-9D5B-B00FFB0AEB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2165" y="1545499"/>
            <a:ext cx="6112776" cy="458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266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667DE0F-ED36-9A8F-11E9-A0ADA9110B25}"/>
              </a:ext>
            </a:extLst>
          </p:cNvPr>
          <p:cNvSpPr txBox="1"/>
          <p:nvPr/>
        </p:nvSpPr>
        <p:spPr>
          <a:xfrm>
            <a:off x="478139" y="1397675"/>
            <a:ext cx="3743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Химическая обработка  от борщевика Сосновского на 37,8 га на сумму – </a:t>
            </a: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379,6 тыс. руб.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 ( в т.ч. средства ОБ - </a:t>
            </a:r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269,5 тыс. руб.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042F071-5029-837A-9DE1-37928EEAA8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749" y="1198158"/>
            <a:ext cx="6813699" cy="51102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82DE796-E5E7-EC1E-81A0-07AEC2919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749" y="1198158"/>
            <a:ext cx="6813699" cy="51102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F9E1600-5363-F62F-6B8E-59EDB64C8F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6749" y="1198158"/>
            <a:ext cx="6813699" cy="51102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103E97-94F2-5FF4-8A22-81271F64C04B}"/>
              </a:ext>
            </a:extLst>
          </p:cNvPr>
          <p:cNvSpPr txBox="1"/>
          <p:nvPr/>
        </p:nvSpPr>
        <p:spPr>
          <a:xfrm>
            <a:off x="1714054" y="325424"/>
            <a:ext cx="9349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8B2F0F"/>
                </a:solidFill>
                <a:latin typeface="Arial Black" panose="020B0A04020102020204" pitchFamily="34" charset="0"/>
              </a:rPr>
              <a:t>РЕГУЛЯРНО НА ТЕРРИТОРИИ ВИЛЛОЗСКОГО ГОРОДСКОГО ПОСЕЛЕНИЯ ОСУЩЕСТВЛЯЛИСЬ: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F00C393-0E5B-6EA2-F061-32AD98CF96B9}"/>
              </a:ext>
            </a:extLst>
          </p:cNvPr>
          <p:cNvSpPr txBox="1"/>
          <p:nvPr/>
        </p:nvSpPr>
        <p:spPr>
          <a:xfrm>
            <a:off x="476431" y="3603980"/>
            <a:ext cx="3743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Основная локация борщевика – это деревня </a:t>
            </a:r>
            <a:r>
              <a:rPr lang="ru-RU" dirty="0" err="1">
                <a:solidFill>
                  <a:srgbClr val="44546A"/>
                </a:solidFill>
                <a:latin typeface="Arial Black" panose="020B0A04020102020204" pitchFamily="34" charset="0"/>
              </a:rPr>
              <a:t>Рассколово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, а также гп Виллози, в районе СНТ «Зенит»</a:t>
            </a:r>
          </a:p>
        </p:txBody>
      </p:sp>
    </p:spTree>
    <p:extLst>
      <p:ext uri="{BB962C8B-B14F-4D97-AF65-F5344CB8AC3E}">
        <p14:creationId xmlns:p14="http://schemas.microsoft.com/office/powerpoint/2010/main" xmlns="" val="332786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667DE0F-ED36-9A8F-11E9-A0ADA9110B25}"/>
              </a:ext>
            </a:extLst>
          </p:cNvPr>
          <p:cNvSpPr txBox="1"/>
          <p:nvPr/>
        </p:nvSpPr>
        <p:spPr>
          <a:xfrm>
            <a:off x="1149762" y="433113"/>
            <a:ext cx="10268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МУНИЦИПАЛЬНАЯ  ПРОГРАММА " ФОРМИРОВАНИЕ КОМФОРТНОЙ ГОРОДСКОЙ СРЕДЫ ВИЛЛОЗСКОГО ГОРОДСКОГО ПОСЕЛЕНИЯ  В РАМКАХ РЕАЛИЗАЦИИ ПРИОРИТЕТНОГО ПРОЕКТА "ФОРМИРОВАНИЕ КОМФОРТНОЙ ГОРОДСКОЙ СРЕДЫ"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8D409E0-D577-5F81-6D91-4273FCDFBA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6422" y="1693884"/>
            <a:ext cx="6599339" cy="49495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12A237C-2F60-C85C-DC64-DA273AB905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6422" y="1693883"/>
            <a:ext cx="6599339" cy="49495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DB36034-8FC4-B20F-56FC-C956BA67D4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6422" y="1693882"/>
            <a:ext cx="6599338" cy="494950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8DC50DA-149F-FA9F-DD59-A7757EB6D2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6421" y="1693880"/>
            <a:ext cx="6599338" cy="494950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8E055B3-E782-C37C-7FFB-5E02CF0754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6418" y="1693875"/>
            <a:ext cx="6599337" cy="494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681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9262E8-7B9A-F002-0C48-E85233DE6D28}"/>
              </a:ext>
            </a:extLst>
          </p:cNvPr>
          <p:cNvSpPr txBox="1"/>
          <p:nvPr/>
        </p:nvSpPr>
        <p:spPr>
          <a:xfrm>
            <a:off x="2114365" y="433666"/>
            <a:ext cx="7963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8B2F0F"/>
                </a:solidFill>
                <a:latin typeface="Arial Black" panose="020B0A04020102020204" pitchFamily="34" charset="0"/>
              </a:rPr>
              <a:t>13. КУЛЬТУРА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2F4B147-0305-A5CF-743C-1F4944A81954}"/>
              </a:ext>
            </a:extLst>
          </p:cNvPr>
          <p:cNvSpPr txBox="1"/>
          <p:nvPr/>
        </p:nvSpPr>
        <p:spPr>
          <a:xfrm>
            <a:off x="1031357" y="1452107"/>
            <a:ext cx="10504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Муниципальная программа  "Сохранение и развитие культуры и информационного (библиотечного) обслуживания на территории  муниципального образования Виллозское городское поселение Ломоносовского муниципального района Ленинградской области "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F8ED64D-8230-B895-4E50-C69134619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9458" y="4555328"/>
            <a:ext cx="2053084" cy="205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3656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B3C6F2-7F5C-B176-F4A0-00653D444EF6}"/>
              </a:ext>
            </a:extLst>
          </p:cNvPr>
          <p:cNvSpPr txBox="1"/>
          <p:nvPr/>
        </p:nvSpPr>
        <p:spPr>
          <a:xfrm>
            <a:off x="1430078" y="594605"/>
            <a:ext cx="9707525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НА 01.01.2025 ГОДА </a:t>
            </a:r>
          </a:p>
          <a:p>
            <a:pPr algn="ctr"/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Среднесписочная численность сотрудников составляет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36 единиц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.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В 2024 году на содержание муниципального учреждения культуры израсходовано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55 611,8 тыс. рублей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, в том числе:</a:t>
            </a:r>
          </a:p>
          <a:p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–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29 460,3 тыс. руб. 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- расходы на оплату труда с начислениями персоналу учреждения; </a:t>
            </a:r>
          </a:p>
          <a:p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– из них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9 714, 8 тыс. руб. 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- средства областного бюджета, предусмотренные на стимулирующие выплаты основным сотрудникам;</a:t>
            </a:r>
          </a:p>
          <a:p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- 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26 151,5 тыс. руб. 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-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</a:rPr>
              <a:t>расходы на содержание учреждения.	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571D449-FCF0-E63A-5E2D-0F523F3B9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67252" y="4327451"/>
            <a:ext cx="2376378" cy="237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72071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72B580D-0556-6B6C-6CF3-5BBCC095B3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353"/>
          <a:stretch/>
        </p:blipFill>
        <p:spPr>
          <a:xfrm>
            <a:off x="-3544" y="1914406"/>
            <a:ext cx="12195544" cy="42235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C70BFA-69C4-0BDB-E06E-C0B00A5E1AF1}"/>
              </a:ext>
            </a:extLst>
          </p:cNvPr>
          <p:cNvSpPr txBox="1"/>
          <p:nvPr/>
        </p:nvSpPr>
        <p:spPr>
          <a:xfrm>
            <a:off x="1409334" y="365781"/>
            <a:ext cx="97490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В МУ «ЦИД» ВИЛЛОЗСКОГО ГОРОДСКОГО ПОСЕЛЕНИЯ В 2023 ГОДУ ФУНКЦИОНИРОВАЛО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53 КЛУБНЫХ ФОРМИРОВАНИЯ </a:t>
            </a:r>
            <a:endParaRPr lang="ru-RU" sz="2000" dirty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(ЛЮБИТЕЛЬСКИЕ И ТВОРЧЕСКИЕ КОЛЛЕКТИВЫ, КЛУБЫ ПО ИНТЕРЕСАМ, СПОРТИВНЫЕ И ОЗДОРОВИТЕЛЬНЫЕ СЕКЦИИ)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8C4EC29-84C7-EB94-D959-150A4361E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1342" y="2044005"/>
            <a:ext cx="1384995" cy="138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5337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112F2D8-611D-7C6E-E27D-18AAAD4FA5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8592" y="470168"/>
            <a:ext cx="3417753" cy="227862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08B7B0B-AED9-F50C-8386-622518591C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263" y="1930399"/>
            <a:ext cx="3962190" cy="2641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84E76169-3BFC-A012-EE94-8207E2A2D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9220" y="176744"/>
            <a:ext cx="4331980" cy="288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1CEF624-0867-9AD5-AE46-34F476117D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5875" y="3428999"/>
            <a:ext cx="4147886" cy="2765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922BA12-A5AD-4C66-07BD-7C28752256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5057"/>
            <a:ext cx="4172557" cy="27818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2620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72B580D-0556-6B6C-6CF3-5BBCC095B3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353"/>
          <a:stretch/>
        </p:blipFill>
        <p:spPr>
          <a:xfrm>
            <a:off x="0" y="2796363"/>
            <a:ext cx="12195544" cy="42235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C70BFA-69C4-0BDB-E06E-C0B00A5E1AF1}"/>
              </a:ext>
            </a:extLst>
          </p:cNvPr>
          <p:cNvSpPr txBox="1"/>
          <p:nvPr/>
        </p:nvSpPr>
        <p:spPr>
          <a:xfrm>
            <a:off x="1409336" y="529411"/>
            <a:ext cx="9749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ru-RU" sz="2400" dirty="0">
                <a:solidFill>
                  <a:schemeClr val="tx2"/>
                </a:solidFill>
                <a:latin typeface="Arial Black" panose="020B0A04020102020204" pitchFamily="34" charset="0"/>
              </a:rPr>
              <a:t>В 2024 ГОДУ ЦЕНТРОМ КУЛЬТУРЫ И ДОСУГА БЫЛО ПРОВЕДЕНО 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233 </a:t>
            </a:r>
            <a:r>
              <a:rPr lang="ru-RU" sz="2400" dirty="0">
                <a:solidFill>
                  <a:schemeClr val="tx2"/>
                </a:solidFill>
                <a:latin typeface="Arial Black" panose="020B0A04020102020204" pitchFamily="34" charset="0"/>
              </a:rPr>
              <a:t>КУЛЬТУРНО-РАЗВЛЕКАТЕЛЬНЫХ И ФИЗКУЛЬТУРНО-СПОРТИВНЫХ МЕРОПРИЯТИЙ, ЧТО НА 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33 </a:t>
            </a:r>
            <a:r>
              <a:rPr lang="ru-RU" sz="2400" dirty="0">
                <a:solidFill>
                  <a:schemeClr val="tx2"/>
                </a:solidFill>
                <a:latin typeface="Arial Black" panose="020B0A04020102020204" pitchFamily="34" charset="0"/>
              </a:rPr>
              <a:t>БОЛЬШЕ, ЧЕМ В 2023 ГОДУ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8C4EC29-84C7-EB94-D959-150A4361E1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4530" y="2187755"/>
            <a:ext cx="2053084" cy="205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25706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1040218" y="154170"/>
            <a:ext cx="106431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Библиотеки </a:t>
            </a:r>
          </a:p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в </a:t>
            </a:r>
            <a:r>
              <a:rPr lang="ru-RU" sz="2800" u="sng" dirty="0" err="1">
                <a:solidFill>
                  <a:schemeClr val="tx2"/>
                </a:solidFill>
                <a:latin typeface="Arial Black" panose="020B0A04020102020204" pitchFamily="34" charset="0"/>
              </a:rPr>
              <a:t>гп</a:t>
            </a:r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. Виллози и д. Малое Карлино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A365940-8A1F-ACD5-C9F6-E8B44E49D6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9618" y="1897828"/>
            <a:ext cx="4016450" cy="40164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AB8658B-374B-F896-768F-180A65DF49C0}"/>
              </a:ext>
            </a:extLst>
          </p:cNvPr>
          <p:cNvSpPr txBox="1"/>
          <p:nvPr/>
        </p:nvSpPr>
        <p:spPr>
          <a:xfrm>
            <a:off x="884274" y="1320871"/>
            <a:ext cx="698534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В 2024 году, как и в предыдущие годы, большое внимание уделяется комплектованию библиотечного фонда.</a:t>
            </a:r>
          </a:p>
          <a:p>
            <a:endParaRPr lang="ru-RU" sz="2000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Всего на приобретение библиотечного фонда было затрачено –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492,0 тыс. руб.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, затраты на периодические издания составили –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152,4 тыс. руб.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,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Библиотечный фонд в 2024 году составил: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9524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 экземпляров печатных изданий - библиотека гп. Виллози	 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6681 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экземпляров печатных изданий -  библиотека д. Малое Карлино 	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505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 человека – количество читателей в библиотеке Виллози	</a:t>
            </a: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517</a:t>
            </a:r>
            <a:r>
              <a:rPr lang="ru-RU" sz="2000" dirty="0">
                <a:solidFill>
                  <a:srgbClr val="44546A"/>
                </a:solidFill>
                <a:latin typeface="Arial Black" panose="020B0A04020102020204" pitchFamily="34" charset="0"/>
              </a:rPr>
              <a:t> человек – в библиотеке Малое Карлино. </a:t>
            </a:r>
          </a:p>
        </p:txBody>
      </p:sp>
    </p:spTree>
    <p:extLst>
      <p:ext uri="{BB962C8B-B14F-4D97-AF65-F5344CB8AC3E}">
        <p14:creationId xmlns:p14="http://schemas.microsoft.com/office/powerpoint/2010/main" xmlns="" val="26675425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1040218" y="154170"/>
            <a:ext cx="1064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Молодежная политика и спорт 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F3A124C-0713-B523-A5F9-57DFBC0F2EF7}"/>
              </a:ext>
            </a:extLst>
          </p:cNvPr>
          <p:cNvSpPr txBox="1"/>
          <p:nvPr/>
        </p:nvSpPr>
        <p:spPr>
          <a:xfrm>
            <a:off x="1105785" y="831560"/>
            <a:ext cx="10643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Муниципальная  программа "Развитие молодежной политики и спорта  в муниципальном образовании Виллозское городское поселение Ломоносовского муниципального района Ленинградской области "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34E855-76EF-ECD1-F0C0-EE8BC3D961D7}"/>
              </a:ext>
            </a:extLst>
          </p:cNvPr>
          <p:cNvSpPr txBox="1"/>
          <p:nvPr/>
        </p:nvSpPr>
        <p:spPr>
          <a:xfrm>
            <a:off x="1105785" y="3098110"/>
            <a:ext cx="36894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Ассигнования освоены на сумму </a:t>
            </a:r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359 096,8 тыс. руб.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в т.ч. средства ОБ – </a:t>
            </a:r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173 118,7 тыс. руб.</a:t>
            </a:r>
          </a:p>
          <a:p>
            <a:pPr algn="ctr"/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A224ABE-1CEB-EC2F-3240-770D9E042C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3889" r="97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6414" y="677390"/>
            <a:ext cx="7172005" cy="717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79921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F3A124C-0713-B523-A5F9-57DFBC0F2EF7}"/>
              </a:ext>
            </a:extLst>
          </p:cNvPr>
          <p:cNvSpPr txBox="1"/>
          <p:nvPr/>
        </p:nvSpPr>
        <p:spPr>
          <a:xfrm>
            <a:off x="1130952" y="314651"/>
            <a:ext cx="10643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Проведены следующие массовые спортивные мероприятия: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065D34A-F097-0867-B257-EF5592CE3D89}"/>
              </a:ext>
            </a:extLst>
          </p:cNvPr>
          <p:cNvSpPr txBox="1"/>
          <p:nvPr/>
        </p:nvSpPr>
        <p:spPr>
          <a:xfrm>
            <a:off x="1938867" y="891234"/>
            <a:ext cx="8686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Black" panose="020B0A04020102020204" pitchFamily="34" charset="0"/>
              </a:rPr>
              <a:t>Традиционный легкоатлетический пробег (приняли участие более </a:t>
            </a:r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400 чел</a:t>
            </a:r>
            <a:r>
              <a:rPr lang="ru-RU" sz="1200" dirty="0">
                <a:solidFill>
                  <a:schemeClr val="tx2"/>
                </a:solidFill>
                <a:latin typeface="Arial Black" panose="020B0A04020102020204" pitchFamily="34" charset="0"/>
              </a:rPr>
              <a:t>.) и турнир  по футболу, в которых сыграли 2 команды  Виллози, 2 команды  </a:t>
            </a:r>
            <a:r>
              <a:rPr lang="ru-RU" sz="1200" dirty="0" err="1">
                <a:solidFill>
                  <a:schemeClr val="tx2"/>
                </a:solidFill>
                <a:latin typeface="Arial Black" panose="020B0A04020102020204" pitchFamily="34" charset="0"/>
              </a:rPr>
              <a:t>Новогорелово</a:t>
            </a:r>
            <a:r>
              <a:rPr lang="ru-RU" sz="1200" dirty="0">
                <a:solidFill>
                  <a:schemeClr val="tx2"/>
                </a:solidFill>
                <a:latin typeface="Arial Black" panose="020B0A04020102020204" pitchFamily="34" charset="0"/>
              </a:rPr>
              <a:t>, команды в/ч 6944 и 14108  в честь 79-летия 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Black" panose="020B0A04020102020204" pitchFamily="34" charset="0"/>
              </a:rPr>
              <a:t>Победы в Великой Отечественной войне; </a:t>
            </a:r>
            <a:endParaRPr lang="ru-RU" sz="12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04EAA31-800B-1A18-E786-20AACEC805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9066" y="1844949"/>
            <a:ext cx="3962401" cy="254078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2164752-6B29-B902-36C8-9BFD3B9848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1582" y="2039682"/>
            <a:ext cx="3696158" cy="246458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C01B3485-DBDD-76EA-20FB-58E286AC30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9395" y="3634869"/>
            <a:ext cx="3665580" cy="24441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D4AC0CC-3242-DA2D-E031-7F8A233332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1731" y="4540531"/>
            <a:ext cx="3259667" cy="217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865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C92766-CB34-45FE-0628-58F24FBF4AAA}"/>
              </a:ext>
            </a:extLst>
          </p:cNvPr>
          <p:cNvSpPr txBox="1"/>
          <p:nvPr/>
        </p:nvSpPr>
        <p:spPr>
          <a:xfrm>
            <a:off x="450378" y="1607671"/>
            <a:ext cx="406007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44546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В 2024г. продолжалось строительство физкультурно-оздоровительного комплекса с бассейном в </a:t>
            </a:r>
            <a:r>
              <a:rPr lang="ru-RU" sz="1800" dirty="0" err="1">
                <a:solidFill>
                  <a:srgbClr val="44546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гп</a:t>
            </a:r>
            <a:r>
              <a:rPr lang="ru-RU" sz="1800" dirty="0">
                <a:solidFill>
                  <a:srgbClr val="44546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. </a:t>
            </a:r>
            <a:r>
              <a:rPr lang="ru-RU" sz="1800" dirty="0" err="1">
                <a:solidFill>
                  <a:srgbClr val="44546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Виллози</a:t>
            </a:r>
            <a:r>
              <a:rPr lang="ru-RU" sz="1800" dirty="0">
                <a:solidFill>
                  <a:srgbClr val="44546A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. Ведутся работы по внутренней отделке помещений, разводке внутренних инженерных сетей, начаты работы по благоустройству внешней территории</a:t>
            </a:r>
            <a:endParaRPr lang="ru-RU" dirty="0">
              <a:solidFill>
                <a:srgbClr val="44546A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3EDBF0C-591E-F286-8B12-A04C45E960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1002" y="1096154"/>
            <a:ext cx="3990997" cy="29932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ACB68FDC-A962-A054-B888-72AC90B954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2490" y="3232246"/>
            <a:ext cx="4684718" cy="26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339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AC92766-CB34-45FE-0628-58F24FBF4AAA}"/>
              </a:ext>
            </a:extLst>
          </p:cNvPr>
          <p:cNvSpPr txBox="1"/>
          <p:nvPr/>
        </p:nvSpPr>
        <p:spPr>
          <a:xfrm>
            <a:off x="2067462" y="5186620"/>
            <a:ext cx="84327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44546A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Также приобретена техники для ухода за искусственными покрытиями спортивных площадок и футбольных полей – на сумму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585,8 </a:t>
            </a:r>
            <a:r>
              <a:rPr lang="ru-RU" dirty="0" err="1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тыс.руб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 (за счет средств областного бюджета) 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A457DE0-52A9-14F3-9E55-8C4641D061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0465" y="316232"/>
            <a:ext cx="5369653" cy="455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9456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962245" y="606128"/>
            <a:ext cx="1064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Безопасность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AA1D119-63EF-2642-BCB6-4CF3EA5573E1}"/>
              </a:ext>
            </a:extLst>
          </p:cNvPr>
          <p:cNvSpPr txBox="1"/>
          <p:nvPr/>
        </p:nvSpPr>
        <p:spPr>
          <a:xfrm>
            <a:off x="1063256" y="1644263"/>
            <a:ext cx="10504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Муниципальная программа "Обеспечение безопасности на территории муниципального образования </a:t>
            </a:r>
            <a:r>
              <a:rPr lang="ru-RU" sz="2800" dirty="0" err="1">
                <a:solidFill>
                  <a:schemeClr val="tx2"/>
                </a:solidFill>
                <a:latin typeface="Arial Black" panose="020B0A04020102020204" pitchFamily="34" charset="0"/>
              </a:rPr>
              <a:t>Виллозское</a:t>
            </a:r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 городское поселение Ломоносовского муниципального района Ленинградской области 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E1A08FB-3E5E-3D23-1906-E2B0C07CCAFE}"/>
              </a:ext>
            </a:extLst>
          </p:cNvPr>
          <p:cNvSpPr txBox="1"/>
          <p:nvPr/>
        </p:nvSpPr>
        <p:spPr>
          <a:xfrm>
            <a:off x="3815622" y="4758822"/>
            <a:ext cx="7077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Произведены расходы на сумму </a:t>
            </a: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9 039,3 тыс. </a:t>
            </a:r>
            <a:r>
              <a:rPr lang="ru-RU" sz="3600" dirty="0" err="1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руб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ECAFF29-26CD-3B05-9F13-AFA60BEDCF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7097" y="4092711"/>
            <a:ext cx="2159161" cy="215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0385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1040218" y="154170"/>
            <a:ext cx="1064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15. Безопасность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13ADE8-8709-4CAB-AD86-2B2EEFEDF233}"/>
              </a:ext>
            </a:extLst>
          </p:cNvPr>
          <p:cNvSpPr txBox="1"/>
          <p:nvPr/>
        </p:nvSpPr>
        <p:spPr>
          <a:xfrm>
            <a:off x="1579419" y="1490008"/>
            <a:ext cx="9975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В рамках защиты населения и территории от чрезвычайных ситуаций природного и техногенного характера проведены мероприятия:</a:t>
            </a:r>
          </a:p>
          <a:p>
            <a:endParaRPr lang="ru-RU" sz="2000" dirty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    - работы по эксплуатационно-техническому обслуживанию             существующей местной системы оповещения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07056" y="3486272"/>
            <a:ext cx="3048000" cy="304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113577" y="3385147"/>
            <a:ext cx="3541285" cy="354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13593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707709" y="125370"/>
            <a:ext cx="1064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Безопасность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13ADE8-8709-4CAB-AD86-2B2EEFEDF233}"/>
              </a:ext>
            </a:extLst>
          </p:cNvPr>
          <p:cNvSpPr txBox="1"/>
          <p:nvPr/>
        </p:nvSpPr>
        <p:spPr>
          <a:xfrm>
            <a:off x="914401" y="802760"/>
            <a:ext cx="104364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3. Мероприятия по обеспечению правопорядка:</a:t>
            </a:r>
          </a:p>
          <a:p>
            <a:r>
              <a:rPr lang="ru-RU" sz="2000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</a:p>
          <a:p>
            <a:pPr marL="342900" indent="-342900" algn="ctr">
              <a:buFontTx/>
              <a:buChar char="-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организована система видеонаблюдения </a:t>
            </a:r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    (состоящая из 135 видеокамер)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0212" y="2310987"/>
            <a:ext cx="6592196" cy="439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3711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962244" y="438682"/>
            <a:ext cx="1064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Архитектура и градостроительство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AA1D119-63EF-2642-BCB6-4CF3EA5573E1}"/>
              </a:ext>
            </a:extLst>
          </p:cNvPr>
          <p:cNvSpPr txBox="1"/>
          <p:nvPr/>
        </p:nvSpPr>
        <p:spPr>
          <a:xfrm>
            <a:off x="1031355" y="1968343"/>
            <a:ext cx="10504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 по Муниципальной программе "Регулирование градостроительной деятельности муниципального образования </a:t>
            </a:r>
            <a:r>
              <a:rPr lang="ru-RU" sz="2800" dirty="0" err="1">
                <a:solidFill>
                  <a:schemeClr val="tx2"/>
                </a:solidFill>
                <a:latin typeface="Arial Black" panose="020B0A04020102020204" pitchFamily="34" charset="0"/>
              </a:rPr>
              <a:t>Виллозское</a:t>
            </a:r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 городское поселение Ломоносовского муниципального района Ленинградской области "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E1A08FB-3E5E-3D23-1906-E2B0C07CCAFE}"/>
              </a:ext>
            </a:extLst>
          </p:cNvPr>
          <p:cNvSpPr txBox="1"/>
          <p:nvPr/>
        </p:nvSpPr>
        <p:spPr>
          <a:xfrm>
            <a:off x="4209297" y="4920862"/>
            <a:ext cx="7077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Arial Black" panose="020B0A04020102020204" pitchFamily="34" charset="0"/>
              </a:rPr>
              <a:t>расходы составили </a:t>
            </a:r>
          </a:p>
          <a:p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314,5 тыс. руб.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75FCA41-1286-551B-3924-6AC5E21B5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1822" y="4579190"/>
            <a:ext cx="1635448" cy="163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8688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9DA5045-53AB-FDDF-12B9-19C894E92AC4}"/>
              </a:ext>
            </a:extLst>
          </p:cNvPr>
          <p:cNvSpPr txBox="1"/>
          <p:nvPr/>
        </p:nvSpPr>
        <p:spPr>
          <a:xfrm>
            <a:off x="962244" y="438682"/>
            <a:ext cx="10643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>
                <a:solidFill>
                  <a:schemeClr val="tx2"/>
                </a:solidFill>
                <a:latin typeface="Arial Black" panose="020B0A04020102020204" pitchFamily="34" charset="0"/>
              </a:rPr>
              <a:t>15. Архитектура и градостроительство</a:t>
            </a:r>
            <a:endParaRPr lang="ru-RU" sz="2800" u="sng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113ADE8-8709-4CAB-AD86-2B2EEFEDF233}"/>
              </a:ext>
            </a:extLst>
          </p:cNvPr>
          <p:cNvSpPr txBox="1"/>
          <p:nvPr/>
        </p:nvSpPr>
        <p:spPr>
          <a:xfrm>
            <a:off x="207818" y="1078266"/>
            <a:ext cx="117763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</a:rPr>
              <a:t>ПО ВОПРОСАМ СТРОИТЕЛЬСТВА И АРХИТЕКТУРЫ</a:t>
            </a:r>
          </a:p>
          <a:p>
            <a:pPr algn="ctr"/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Выдано 19 разрешений на размещение объектов (связи, электроснабжения, газоснабжения, водоснабжения и водоотведения);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Подготовлено и выдано 130 градостроительных планов земельных участков;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Выдано  разрешения на строительство 4-х нежилых зданий,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Введено в эксплуатацию 2 многоквартирных жилых дома;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Выдано 185 уведомлений о соответствии указанных в уведомлении о планируемых строительстве параметров объекта ИЖС или садового дома установленным параметрам и допустимости размещения на земельном участке;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Выдано 6 уведомлений о соответствии построенных объекта ИЖС  требованиям законодательства о градостроительной деятельности (уменьшение количества уведомлений произошло в связи действием дачной амнистии, внесение сведений в ЕГРН (регистрация права) об индивидуальных жилых домах возможно без направления уведомлений)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Выданы 8 актов освидетельствования основных работ по строительству объекта ИЖС за счет средств материнского капитала;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Выданы 3 разрешения на снос зеленых насаждений;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Комиссией по ПЗЗ проведены публичные слушания по 5-ти Проектам  схем расположения земельных участков, занятых многоквартирными домами, а также по Проекту решения на условно-разрешенного вид использования земельного участка в </a:t>
            </a:r>
            <a:r>
              <a:rPr lang="ru-RU" sz="1600" dirty="0" err="1">
                <a:solidFill>
                  <a:srgbClr val="44546A"/>
                </a:solidFill>
                <a:latin typeface="Arial Black" panose="020B0A04020102020204" pitchFamily="34" charset="0"/>
              </a:rPr>
              <a:t>д.Малое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 Карлино, занятого часовней.</a:t>
            </a:r>
          </a:p>
        </p:txBody>
      </p:sp>
    </p:spTree>
    <p:extLst>
      <p:ext uri="{BB962C8B-B14F-4D97-AF65-F5344CB8AC3E}">
        <p14:creationId xmlns:p14="http://schemas.microsoft.com/office/powerpoint/2010/main" xmlns="" val="42856298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13ADE8-8709-4CAB-AD86-2B2EEFEDF233}"/>
              </a:ext>
            </a:extLst>
          </p:cNvPr>
          <p:cNvSpPr txBox="1"/>
          <p:nvPr/>
        </p:nvSpPr>
        <p:spPr>
          <a:xfrm>
            <a:off x="395657" y="1234937"/>
            <a:ext cx="117763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rgbClr val="FF0000"/>
                </a:solidFill>
                <a:latin typeface="Arial Black" panose="020B0A04020102020204" pitchFamily="34" charset="0"/>
              </a:rPr>
              <a:t>ПО ВОПРОСАМ ЗЕМЕЛЬНЫХ ОТНОШЕНИЙ: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Принято решений о предварительном согласовании предоставления земельных участков в целях размещения гаражей для собственных нужд - 57 и решений о предоставлении в собственность бесплатно для размещения гаража для собственных нужд - 29;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утверждено 10 схем расположения на земельном участке;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заключено 16 соглашений о перераспределении земельных участков;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заключено 6 договоров аренды,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заключено 2 договора купли-продажи земельных участков без торгов,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Организовано проведение 7-и аукционов на право заключение договоров аренды земельных участков (все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промназначения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По результатам торгов заключены 4 договора аренды,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Приняты 2 решения об установлении публичного сервитута в целях размещения объекта водоснабжения и канализации;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Выполнены кадастровые работы по постановке 18 земельных участков на государственный кадастровый учет, в том числе 5 земельных участков под многоквартирными домами в </a:t>
            </a:r>
            <a:r>
              <a:rPr lang="ru-RU" sz="1600" dirty="0" err="1">
                <a:solidFill>
                  <a:srgbClr val="44546A"/>
                </a:solidFill>
                <a:latin typeface="Arial Black" panose="020B0A04020102020204" pitchFamily="34" charset="0"/>
              </a:rPr>
              <a:t>п.Новогорелово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 и </a:t>
            </a:r>
            <a:r>
              <a:rPr lang="ru-RU" sz="1600" dirty="0" err="1">
                <a:solidFill>
                  <a:srgbClr val="44546A"/>
                </a:solidFill>
                <a:latin typeface="Arial Black" panose="020B0A04020102020204" pitchFamily="34" charset="0"/>
              </a:rPr>
              <a:t>д.Малое</a:t>
            </a:r>
            <a:r>
              <a:rPr lang="ru-RU" sz="1600" dirty="0">
                <a:solidFill>
                  <a:srgbClr val="44546A"/>
                </a:solidFill>
                <a:latin typeface="Arial Black" panose="020B0A04020102020204" pitchFamily="34" charset="0"/>
              </a:rPr>
              <a:t> Карлино.</a:t>
            </a:r>
          </a:p>
        </p:txBody>
      </p:sp>
    </p:spTree>
    <p:extLst>
      <p:ext uri="{BB962C8B-B14F-4D97-AF65-F5344CB8AC3E}">
        <p14:creationId xmlns:p14="http://schemas.microsoft.com/office/powerpoint/2010/main" xmlns="" val="38300593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13ADE8-8709-4CAB-AD86-2B2EEFEDF233}"/>
              </a:ext>
            </a:extLst>
          </p:cNvPr>
          <p:cNvSpPr txBox="1"/>
          <p:nvPr/>
        </p:nvSpPr>
        <p:spPr>
          <a:xfrm>
            <a:off x="395657" y="1234937"/>
            <a:ext cx="712087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rgbClr val="FF0000"/>
                </a:solidFill>
                <a:latin typeface="Arial Black" panose="020B0A04020102020204" pitchFamily="34" charset="0"/>
              </a:rPr>
              <a:t>АДРЕСАЦИЯ:</a:t>
            </a: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4546A"/>
                </a:solidFill>
                <a:latin typeface="Arial Black" panose="020B0A04020102020204" pitchFamily="34" charset="0"/>
              </a:rPr>
              <a:t>Подготовлено 480 постановлений о присвоении адреса; </a:t>
            </a:r>
          </a:p>
          <a:p>
            <a:endParaRPr lang="ru-RU" sz="2400" dirty="0">
              <a:solidFill>
                <a:srgbClr val="44546A"/>
              </a:solidFill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4546A"/>
                </a:solidFill>
                <a:latin typeface="Arial Black" panose="020B0A04020102020204" pitchFamily="34" charset="0"/>
              </a:rPr>
              <a:t>Размещено сведений о присвоении, изменении, аннулировании адресов в Федеральной информационной адресной системе (ФИАС): 1138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454726A-D7B4-B667-EC51-D164C124D5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0844" y="1234937"/>
            <a:ext cx="3992885" cy="399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9318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</TotalTime>
  <Words>2320</Words>
  <Application>Microsoft Office PowerPoint</Application>
  <PresentationFormat>Произвольный</PresentationFormat>
  <Paragraphs>240</Paragraphs>
  <Slides>54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Тема Office</vt:lpstr>
      <vt:lpstr>«Бюджет для граждан»  по исполнению бюджета Виллозского городского поселения за 2024 год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АЦК</cp:lastModifiedBy>
  <cp:revision>74</cp:revision>
  <dcterms:created xsi:type="dcterms:W3CDTF">2024-02-08T13:03:54Z</dcterms:created>
  <dcterms:modified xsi:type="dcterms:W3CDTF">2025-03-12T06:49:23Z</dcterms:modified>
</cp:coreProperties>
</file>